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7" r:id="rId4"/>
  </p:sldMasterIdLst>
  <p:notesMasterIdLst>
    <p:notesMasterId r:id="rId15"/>
  </p:notesMasterIdLst>
  <p:handoutMasterIdLst>
    <p:handoutMasterId r:id="rId16"/>
  </p:handoutMasterIdLst>
  <p:sldIdLst>
    <p:sldId id="256" r:id="rId5"/>
    <p:sldId id="382" r:id="rId6"/>
    <p:sldId id="374" r:id="rId7"/>
    <p:sldId id="398" r:id="rId8"/>
    <p:sldId id="401" r:id="rId9"/>
    <p:sldId id="399" r:id="rId10"/>
    <p:sldId id="400" r:id="rId11"/>
    <p:sldId id="396" r:id="rId12"/>
    <p:sldId id="397" r:id="rId13"/>
    <p:sldId id="380" r:id="rId14"/>
  </p:sldIdLst>
  <p:sldSz cx="9144000" cy="5143500" type="screen16x9"/>
  <p:notesSz cx="7010400" cy="9296400"/>
  <p:embeddedFontLst>
    <p:embeddedFont>
      <p:font typeface="Atkinson Hyperlegible" panose="020B0604020202020204" charset="0"/>
      <p:regular r:id="rId17"/>
      <p:bold r:id="rId18"/>
      <p:italic r:id="rId19"/>
      <p:boldItalic r:id="rId20"/>
    </p:embeddedFont>
    <p:embeddedFont>
      <p:font typeface="Tahoma" panose="020B0604030504040204" pitchFamily="34" charset="0"/>
      <p:regular r:id="rId21"/>
      <p:bold r:id="rId22"/>
    </p:embeddedFont>
    <p:embeddedFont>
      <p:font typeface="Verdana" panose="020B0604030504040204" pitchFamily="34" charset="0"/>
      <p:regular r:id="rId23"/>
      <p:bold r:id="rId24"/>
      <p:italic r:id="rId25"/>
      <p:boldItalic r:id="rId26"/>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Dedecker" initials="SD" lastIdx="70" clrIdx="0"/>
  <p:cmAuthor id="14" name="Brian O'Leary" initials="BO" lastIdx="0" clrIdx="14"/>
  <p:cmAuthor id="1" name="Kat Meyer" initials="" lastIdx="0" clrIdx="1"/>
  <p:cmAuthor id="15" name="Peter Balis" initials="PB" lastIdx="1" clrIdx="15"/>
  <p:cmAuthor id="16" name="Julie Blattberg" initials="" lastIdx="58" clrIdx="16"/>
  <p:cmAuthor id="13" name="BISG Inc" initials="BI [12]"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595B"/>
    <a:srgbClr val="0D94CF"/>
    <a:srgbClr val="FF9966"/>
    <a:srgbClr val="E5E5E3"/>
    <a:srgbClr val="CFCFCD"/>
    <a:srgbClr val="414042"/>
    <a:srgbClr val="C6D0D2"/>
    <a:srgbClr val="89B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214" autoAdjust="0"/>
    <p:restoredTop sz="86426" autoAdjust="0"/>
  </p:normalViewPr>
  <p:slideViewPr>
    <p:cSldViewPr>
      <p:cViewPr varScale="1">
        <p:scale>
          <a:sx n="102" d="100"/>
          <a:sy n="102" d="100"/>
        </p:scale>
        <p:origin x="522" y="102"/>
      </p:cViewPr>
      <p:guideLst>
        <p:guide orient="horz" pos="2160"/>
        <p:guide pos="2880"/>
        <p:guide orient="horz" pos="162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notesViewPr>
    <p:cSldViewPr>
      <p:cViewPr varScale="1">
        <p:scale>
          <a:sx n="82" d="100"/>
          <a:sy n="82" d="100"/>
        </p:scale>
        <p:origin x="-343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8CF44AA-4744-6646-82AB-C70B26E17357}" type="datetimeFigureOut">
              <a:rPr lang="en-US" smtClean="0"/>
              <a:t>11/11/2022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091A948-991E-154C-B8DA-470907FE1357}" type="slidenum">
              <a:rPr lang="en-US" smtClean="0"/>
              <a:t>‹#›</a:t>
            </a:fld>
            <a:endParaRPr lang="en-US"/>
          </a:p>
        </p:txBody>
      </p:sp>
    </p:spTree>
    <p:extLst>
      <p:ext uri="{BB962C8B-B14F-4D97-AF65-F5344CB8AC3E}">
        <p14:creationId xmlns:p14="http://schemas.microsoft.com/office/powerpoint/2010/main" val="2861418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355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8D9DAB4-01EC-4B0C-A643-E9764FC72C27}" type="slidenum">
              <a:rPr lang="en-US"/>
              <a:pPr/>
              <a:t>‹#›</a:t>
            </a:fld>
            <a:endParaRPr lang="en-US"/>
          </a:p>
        </p:txBody>
      </p:sp>
    </p:spTree>
    <p:extLst>
      <p:ext uri="{BB962C8B-B14F-4D97-AF65-F5344CB8AC3E}">
        <p14:creationId xmlns:p14="http://schemas.microsoft.com/office/powerpoint/2010/main" val="101704514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D1613-EF39-4022-B076-CE74A55DA908}" type="slidenum">
              <a:rPr lang="en-US"/>
              <a:pPr/>
              <a:t>1</a:t>
            </a:fld>
            <a:endParaRPr lang="en-US"/>
          </a:p>
        </p:txBody>
      </p:sp>
      <p:sp>
        <p:nvSpPr>
          <p:cNvPr id="24578" name="Rectangle 2"/>
          <p:cNvSpPr>
            <a:spLocks noGrp="1" noRot="1" noChangeAspect="1" noChangeArrowheads="1" noTextEdit="1"/>
          </p:cNvSpPr>
          <p:nvPr>
            <p:ph type="sldImg"/>
          </p:nvPr>
        </p:nvSpPr>
        <p:spPr>
          <a:xfrm>
            <a:off x="406400" y="696913"/>
            <a:ext cx="6197600" cy="3486150"/>
          </a:xfrm>
          <a:ln/>
        </p:spPr>
      </p:sp>
      <p:sp>
        <p:nvSpPr>
          <p:cNvPr id="24579" name="Rectangle 3"/>
          <p:cNvSpPr>
            <a:spLocks noGrp="1" noChangeArrowheads="1"/>
          </p:cNvSpPr>
          <p:nvPr>
            <p:ph type="body" idx="1"/>
          </p:nvPr>
        </p:nvSpPr>
        <p:spPr/>
        <p:txBody>
          <a:bodyPr/>
          <a:lstStyle/>
          <a:p>
            <a:endParaRPr lang="en-US" sz="2000" dirty="0"/>
          </a:p>
          <a:p>
            <a:endParaRPr lang="en-US" sz="2000" dirty="0"/>
          </a:p>
        </p:txBody>
      </p:sp>
    </p:spTree>
    <p:extLst>
      <p:ext uri="{BB962C8B-B14F-4D97-AF65-F5344CB8AC3E}">
        <p14:creationId xmlns:p14="http://schemas.microsoft.com/office/powerpoint/2010/main" val="146279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a:t>
            </a:fld>
            <a:endParaRPr lang="en-US"/>
          </a:p>
        </p:txBody>
      </p:sp>
    </p:spTree>
    <p:extLst>
      <p:ext uri="{BB962C8B-B14F-4D97-AF65-F5344CB8AC3E}">
        <p14:creationId xmlns:p14="http://schemas.microsoft.com/office/powerpoint/2010/main" val="356993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3</a:t>
            </a:fld>
            <a:endParaRPr lang="en-US"/>
          </a:p>
        </p:txBody>
      </p:sp>
    </p:spTree>
    <p:extLst>
      <p:ext uri="{BB962C8B-B14F-4D97-AF65-F5344CB8AC3E}">
        <p14:creationId xmlns:p14="http://schemas.microsoft.com/office/powerpoint/2010/main" val="310193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8D9DAB4-01EC-4B0C-A643-E9764FC72C27}" type="slidenum">
              <a:rPr lang="en-US" smtClean="0"/>
              <a:pPr/>
              <a:t>5</a:t>
            </a:fld>
            <a:endParaRPr lang="en-US"/>
          </a:p>
        </p:txBody>
      </p:sp>
    </p:spTree>
    <p:extLst>
      <p:ext uri="{BB962C8B-B14F-4D97-AF65-F5344CB8AC3E}">
        <p14:creationId xmlns:p14="http://schemas.microsoft.com/office/powerpoint/2010/main" val="176854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D1613-EF39-4022-B076-CE74A55DA908}" type="slidenum">
              <a:rPr lang="en-US"/>
              <a:pPr/>
              <a:t>10</a:t>
            </a:fld>
            <a:endParaRPr lang="en-US"/>
          </a:p>
        </p:txBody>
      </p:sp>
      <p:sp>
        <p:nvSpPr>
          <p:cNvPr id="24578" name="Rectangle 2"/>
          <p:cNvSpPr>
            <a:spLocks noGrp="1" noRot="1" noChangeAspect="1" noChangeArrowheads="1" noTextEdit="1"/>
          </p:cNvSpPr>
          <p:nvPr>
            <p:ph type="sldImg"/>
          </p:nvPr>
        </p:nvSpPr>
        <p:spPr>
          <a:xfrm>
            <a:off x="406400" y="696913"/>
            <a:ext cx="6197600" cy="3486150"/>
          </a:xfrm>
          <a:ln/>
        </p:spPr>
      </p:sp>
      <p:sp>
        <p:nvSpPr>
          <p:cNvPr id="24579" name="Rectangle 3"/>
          <p:cNvSpPr>
            <a:spLocks noGrp="1" noChangeArrowheads="1"/>
          </p:cNvSpPr>
          <p:nvPr>
            <p:ph type="body" idx="1"/>
          </p:nvPr>
        </p:nvSpPr>
        <p:spPr/>
        <p:txBody>
          <a:bodyPr/>
          <a:lstStyle/>
          <a:p>
            <a:endParaRPr lang="en-US" sz="2000" dirty="0"/>
          </a:p>
          <a:p>
            <a:endParaRPr lang="en-US" sz="2000" dirty="0"/>
          </a:p>
        </p:txBody>
      </p:sp>
    </p:spTree>
    <p:extLst>
      <p:ext uri="{BB962C8B-B14F-4D97-AF65-F5344CB8AC3E}">
        <p14:creationId xmlns:p14="http://schemas.microsoft.com/office/powerpoint/2010/main" val="133500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809750"/>
            <a:ext cx="9144000" cy="1833896"/>
          </a:xfrm>
        </p:spPr>
        <p:txBody>
          <a:bodyPr/>
          <a:lstStyle>
            <a:lvl1pPr algn="ctr">
              <a:defRPr sz="6400">
                <a:solidFill>
                  <a:srgbClr val="414042"/>
                </a:solidFill>
                <a:latin typeface="Atkinson Hyperlegible" pitchFamily="2" charset="0"/>
              </a:defRPr>
            </a:lvl1pPr>
          </a:lstStyle>
          <a:p>
            <a:pPr lvl="0"/>
            <a:r>
              <a:rPr lang="en-US" noProof="0" dirty="0"/>
              <a:t>Click to edit Master title style</a:t>
            </a:r>
          </a:p>
        </p:txBody>
      </p:sp>
      <p:sp>
        <p:nvSpPr>
          <p:cNvPr id="16387" name="Rectangle 3"/>
          <p:cNvSpPr>
            <a:spLocks noGrp="1" noChangeArrowheads="1"/>
          </p:cNvSpPr>
          <p:nvPr>
            <p:ph type="subTitle" idx="1" hasCustomPrompt="1"/>
          </p:nvPr>
        </p:nvSpPr>
        <p:spPr>
          <a:xfrm>
            <a:off x="2514600" y="4088810"/>
            <a:ext cx="4038600" cy="957262"/>
          </a:xfrm>
        </p:spPr>
        <p:txBody>
          <a:bodyPr/>
          <a:lstStyle>
            <a:lvl1pPr marL="0" indent="0" algn="ctr">
              <a:buFont typeface="Wingdings" pitchFamily="2" charset="2"/>
              <a:buNone/>
              <a:defRPr sz="3000"/>
            </a:lvl1pPr>
          </a:lstStyle>
          <a:p>
            <a:pPr lvl="0"/>
            <a:r>
              <a:rPr lang="en-US" noProof="0"/>
              <a:t>[date]</a:t>
            </a:r>
          </a:p>
        </p:txBody>
      </p:sp>
      <p:sp>
        <p:nvSpPr>
          <p:cNvPr id="16390" name="Rectangle 6"/>
          <p:cNvSpPr>
            <a:spLocks noGrp="1" noChangeArrowheads="1"/>
          </p:cNvSpPr>
          <p:nvPr>
            <p:ph type="sldNum" sz="quarter" idx="4"/>
          </p:nvPr>
        </p:nvSpPr>
        <p:spPr/>
        <p:txBody>
          <a:bodyPr/>
          <a:lstStyle>
            <a:lvl1pPr>
              <a:defRPr/>
            </a:lvl1pPr>
          </a:lstStyle>
          <a:p>
            <a:fld id="{59ED0D9B-BCDB-476B-9EF1-C219DB8232D9}" type="slidenum">
              <a:rPr lang="en-US"/>
              <a:pPr/>
              <a:t>‹#›</a:t>
            </a:fld>
            <a:endParaRPr lang="en-US"/>
          </a:p>
        </p:txBody>
      </p:sp>
      <p:sp>
        <p:nvSpPr>
          <p:cNvPr id="16392" name="Rectangle 8" descr="Gold bar"/>
          <p:cNvSpPr>
            <a:spLocks noChangeArrowheads="1"/>
          </p:cNvSpPr>
          <p:nvPr/>
        </p:nvSpPr>
        <p:spPr bwMode="auto">
          <a:xfrm>
            <a:off x="8839200" y="3714750"/>
            <a:ext cx="304800" cy="151210"/>
          </a:xfrm>
          <a:prstGeom prst="rect">
            <a:avLst/>
          </a:prstGeom>
          <a:solidFill>
            <a:srgbClr val="0D94CF"/>
          </a:solidFill>
          <a:ln>
            <a:solidFill>
              <a:srgbClr val="0D94CF"/>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Rectangle 10" descr="Slate bar"/>
          <p:cNvSpPr>
            <a:spLocks noChangeArrowheads="1"/>
          </p:cNvSpPr>
          <p:nvPr/>
        </p:nvSpPr>
        <p:spPr bwMode="auto">
          <a:xfrm>
            <a:off x="0" y="3714750"/>
            <a:ext cx="8686800" cy="151210"/>
          </a:xfrm>
          <a:prstGeom prst="rect">
            <a:avLst/>
          </a:prstGeom>
          <a:solidFill>
            <a:schemeClr val="accent5">
              <a:lumMod val="50000"/>
            </a:schemeClr>
          </a:solidFill>
          <a:ln>
            <a:solidFill>
              <a:schemeClr val="accent2"/>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6" name="Slide Number Placeholder 5"/>
          <p:cNvSpPr>
            <a:spLocks noGrp="1"/>
          </p:cNvSpPr>
          <p:nvPr>
            <p:ph type="sldNum" sz="quarter" idx="12"/>
          </p:nvPr>
        </p:nvSpPr>
        <p:spPr/>
        <p:txBody>
          <a:bodyPr/>
          <a:lstStyle>
            <a:lvl1pPr>
              <a:defRPr/>
            </a:lvl1pPr>
          </a:lstStyle>
          <a:p>
            <a:fld id="{7FAB39A5-383C-4C1E-B15D-E12C08A058FE}" type="slidenum">
              <a:rPr lang="en-US"/>
              <a:pPr/>
              <a:t>‹#›</a:t>
            </a:fld>
            <a:endParaRPr lang="en-US"/>
          </a:p>
        </p:txBody>
      </p:sp>
      <p:sp>
        <p:nvSpPr>
          <p:cNvPr id="7"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15814221"/>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6" name="Slide Number Placeholder 5"/>
          <p:cNvSpPr>
            <a:spLocks noGrp="1"/>
          </p:cNvSpPr>
          <p:nvPr>
            <p:ph type="sldNum" sz="quarter" idx="12"/>
          </p:nvPr>
        </p:nvSpPr>
        <p:spPr/>
        <p:txBody>
          <a:bodyPr/>
          <a:lstStyle>
            <a:lvl1pPr>
              <a:defRPr/>
            </a:lvl1pPr>
          </a:lstStyle>
          <a:p>
            <a:fld id="{00F4CA57-A104-46CB-B20B-6286CFBCF274}" type="slidenum">
              <a:rPr lang="en-US"/>
              <a:pPr/>
              <a:t>‹#›</a:t>
            </a:fld>
            <a:endParaRPr lang="en-US"/>
          </a:p>
        </p:txBody>
      </p:sp>
    </p:spTree>
    <p:extLst>
      <p:ext uri="{BB962C8B-B14F-4D97-AF65-F5344CB8AC3E}">
        <p14:creationId xmlns:p14="http://schemas.microsoft.com/office/powerpoint/2010/main" val="4234754555"/>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xmlns:p14="http://schemas.microsoft.com/office/powerpoint/2010/main" spd="med">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7" name="Footer Placeholder 6"/>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8" name="Slide Number Placeholder 7"/>
          <p:cNvSpPr>
            <a:spLocks noGrp="1"/>
          </p:cNvSpPr>
          <p:nvPr>
            <p:ph type="sldNum" sz="quarter" idx="12"/>
          </p:nvPr>
        </p:nvSpPr>
        <p:spPr>
          <a:xfrm>
            <a:off x="6553200" y="4686300"/>
            <a:ext cx="2133600" cy="342900"/>
          </a:xfrm>
        </p:spPr>
        <p:txBody>
          <a:bodyPr/>
          <a:lstStyle>
            <a:lvl1pPr>
              <a:defRPr/>
            </a:lvl1pPr>
          </a:lstStyle>
          <a:p>
            <a:fld id="{2DAD04CB-67C6-4DA5-8463-036D7B9243B7}" type="slidenum">
              <a:rPr lang="en-US"/>
              <a:pPr/>
              <a:t>‹#›</a:t>
            </a:fld>
            <a:endParaRPr lang="en-US"/>
          </a:p>
        </p:txBody>
      </p:sp>
      <p:sp>
        <p:nvSpPr>
          <p:cNvPr id="9" name="Line 8"/>
          <p:cNvSpPr>
            <a:spLocks noChangeShapeType="1"/>
          </p:cNvSpPr>
          <p:nvPr userDrawn="1"/>
        </p:nvSpPr>
        <p:spPr bwMode="auto">
          <a:xfrm>
            <a:off x="457200" y="1085850"/>
            <a:ext cx="8077200"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55595838"/>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4648200" y="1200150"/>
            <a:ext cx="4038600" cy="3398044"/>
          </a:xfrm>
        </p:spPr>
        <p:txBody>
          <a:bodyPr/>
          <a:lstStyle/>
          <a:p>
            <a:r>
              <a:rPr lang="en-US"/>
              <a:t>Click icon to add clip art</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7" name="Slide Number Placeholder 6"/>
          <p:cNvSpPr>
            <a:spLocks noGrp="1"/>
          </p:cNvSpPr>
          <p:nvPr>
            <p:ph type="sldNum" sz="quarter" idx="12"/>
          </p:nvPr>
        </p:nvSpPr>
        <p:spPr>
          <a:xfrm>
            <a:off x="6553200" y="4686300"/>
            <a:ext cx="2133600" cy="342900"/>
          </a:xfrm>
        </p:spPr>
        <p:txBody>
          <a:bodyPr/>
          <a:lstStyle>
            <a:lvl1pPr>
              <a:defRPr/>
            </a:lvl1pPr>
          </a:lstStyle>
          <a:p>
            <a:fld id="{E60F0DFF-59C1-48D2-93BC-79534E5D7AB6}" type="slidenum">
              <a:rPr lang="en-US"/>
              <a:pPr/>
              <a:t>‹#›</a:t>
            </a:fld>
            <a:endParaRPr lang="en-US"/>
          </a:p>
        </p:txBody>
      </p:sp>
      <p:sp>
        <p:nvSpPr>
          <p:cNvPr id="8"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31767773"/>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tkinson Hyperlegible"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tkinson Hyperlegible" pitchFamily="2" charset="0"/>
              </a:defRPr>
            </a:lvl1pPr>
            <a:lvl2pPr>
              <a:defRPr>
                <a:latin typeface="Atkinson Hyperlegible" pitchFamily="2" charset="0"/>
              </a:defRPr>
            </a:lvl2pPr>
            <a:lvl3pPr>
              <a:defRPr>
                <a:latin typeface="Atkinson Hyperlegible" pitchFamily="2" charset="0"/>
              </a:defRPr>
            </a:lvl3pPr>
            <a:lvl4pPr>
              <a:defRPr>
                <a:latin typeface="Atkinson Hyperlegible" pitchFamily="2" charset="0"/>
              </a:defRPr>
            </a:lvl4pPr>
            <a:lvl5pPr>
              <a:defRPr>
                <a:latin typeface="Atkinson Hyperlegibl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dirty="0"/>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38641D1-CF69-413C-AF7A-E3E0A5071BA7}" type="slidenum">
              <a:rPr lang="en-US"/>
              <a:pPr/>
              <a:t>‹#›</a:t>
            </a:fld>
            <a:endParaRPr lang="en-US"/>
          </a:p>
        </p:txBody>
      </p:sp>
      <p:sp>
        <p:nvSpPr>
          <p:cNvPr id="7" name="Line 8"/>
          <p:cNvSpPr>
            <a:spLocks noChangeShapeType="1"/>
          </p:cNvSpPr>
          <p:nvPr userDrawn="1"/>
        </p:nvSpPr>
        <p:spPr bwMode="auto">
          <a:xfrm>
            <a:off x="457200" y="1085850"/>
            <a:ext cx="8077200"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3433774"/>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6" name="Slide Number Placeholder 5"/>
          <p:cNvSpPr>
            <a:spLocks noGrp="1"/>
          </p:cNvSpPr>
          <p:nvPr>
            <p:ph type="sldNum" sz="quarter" idx="12"/>
          </p:nvPr>
        </p:nvSpPr>
        <p:spPr/>
        <p:txBody>
          <a:bodyPr/>
          <a:lstStyle>
            <a:lvl1pPr>
              <a:defRPr/>
            </a:lvl1pPr>
          </a:lstStyle>
          <a:p>
            <a:fld id="{E4CF2BBB-7411-4874-A19A-8E5DEA92C9E6}" type="slidenum">
              <a:rPr lang="en-US"/>
              <a:pPr/>
              <a:t>‹#›</a:t>
            </a:fld>
            <a:endParaRPr lang="en-US"/>
          </a:p>
        </p:txBody>
      </p:sp>
    </p:spTree>
    <p:extLst>
      <p:ext uri="{BB962C8B-B14F-4D97-AF65-F5344CB8AC3E}">
        <p14:creationId xmlns:p14="http://schemas.microsoft.com/office/powerpoint/2010/main" val="903443614"/>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xmlns:p14="http://schemas.microsoft.com/office/powerpoint/2010/main" spd="med">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7" name="Slide Number Placeholder 6"/>
          <p:cNvSpPr>
            <a:spLocks noGrp="1"/>
          </p:cNvSpPr>
          <p:nvPr>
            <p:ph type="sldNum" sz="quarter" idx="12"/>
          </p:nvPr>
        </p:nvSpPr>
        <p:spPr/>
        <p:txBody>
          <a:bodyPr/>
          <a:lstStyle>
            <a:lvl1pPr>
              <a:defRPr/>
            </a:lvl1pPr>
          </a:lstStyle>
          <a:p>
            <a:fld id="{9BA7C3EF-5BC0-419B-BBD4-4F2491E4942F}" type="slidenum">
              <a:rPr lang="en-US"/>
              <a:pPr/>
              <a:t>‹#›</a:t>
            </a:fld>
            <a:endParaRPr lang="en-US"/>
          </a:p>
        </p:txBody>
      </p:sp>
      <p:sp>
        <p:nvSpPr>
          <p:cNvPr id="8" name="Line 8"/>
          <p:cNvSpPr>
            <a:spLocks noChangeShapeType="1"/>
          </p:cNvSpPr>
          <p:nvPr userDrawn="1"/>
        </p:nvSpPr>
        <p:spPr bwMode="auto">
          <a:xfrm>
            <a:off x="457200" y="1085850"/>
            <a:ext cx="8077200"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03134264"/>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8" name="Footer Placeholder 7"/>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9" name="Slide Number Placeholder 8"/>
          <p:cNvSpPr>
            <a:spLocks noGrp="1"/>
          </p:cNvSpPr>
          <p:nvPr>
            <p:ph type="sldNum" sz="quarter" idx="12"/>
          </p:nvPr>
        </p:nvSpPr>
        <p:spPr/>
        <p:txBody>
          <a:bodyPr/>
          <a:lstStyle>
            <a:lvl1pPr>
              <a:defRPr/>
            </a:lvl1pPr>
          </a:lstStyle>
          <a:p>
            <a:fld id="{6EAA040E-9FB1-4EE4-9030-546FA668C4DE}" type="slidenum">
              <a:rPr lang="en-US"/>
              <a:pPr/>
              <a:t>‹#›</a:t>
            </a:fld>
            <a:endParaRPr lang="en-US"/>
          </a:p>
        </p:txBody>
      </p:sp>
      <p:sp>
        <p:nvSpPr>
          <p:cNvPr id="10" name="Line 8"/>
          <p:cNvSpPr>
            <a:spLocks noChangeShapeType="1"/>
          </p:cNvSpPr>
          <p:nvPr userDrawn="1"/>
        </p:nvSpPr>
        <p:spPr bwMode="auto">
          <a:xfrm>
            <a:off x="457200" y="1085850"/>
            <a:ext cx="8077200"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07443182"/>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tkinson Hyperlegible" pitchFamily="2"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0761EAC1-94B8-4E7C-B4A7-D87FC09C25AB}" type="slidenum">
              <a:rPr lang="en-US"/>
              <a:pPr/>
              <a:t>‹#›</a:t>
            </a:fld>
            <a:endParaRPr lang="en-US"/>
          </a:p>
        </p:txBody>
      </p:sp>
      <p:sp>
        <p:nvSpPr>
          <p:cNvPr id="6" name="Line 8"/>
          <p:cNvSpPr>
            <a:spLocks noChangeShapeType="1"/>
          </p:cNvSpPr>
          <p:nvPr userDrawn="1"/>
        </p:nvSpPr>
        <p:spPr bwMode="auto">
          <a:xfrm>
            <a:off x="457200" y="1085850"/>
            <a:ext cx="8077200"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47711991"/>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3" name="Footer Placeholder 2"/>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4" name="Slide Number Placeholder 3"/>
          <p:cNvSpPr>
            <a:spLocks noGrp="1"/>
          </p:cNvSpPr>
          <p:nvPr>
            <p:ph type="sldNum" sz="quarter" idx="12"/>
          </p:nvPr>
        </p:nvSpPr>
        <p:spPr/>
        <p:txBody>
          <a:bodyPr/>
          <a:lstStyle>
            <a:lvl1pPr>
              <a:defRPr/>
            </a:lvl1pPr>
          </a:lstStyle>
          <a:p>
            <a:fld id="{5EC4E141-6451-4695-B651-29CC9641BE5E}" type="slidenum">
              <a:rPr lang="en-US"/>
              <a:pPr/>
              <a:t>‹#›</a:t>
            </a:fld>
            <a:endParaRPr lang="en-US"/>
          </a:p>
        </p:txBody>
      </p:sp>
    </p:spTree>
    <p:extLst>
      <p:ext uri="{BB962C8B-B14F-4D97-AF65-F5344CB8AC3E}">
        <p14:creationId xmlns:p14="http://schemas.microsoft.com/office/powerpoint/2010/main" val="584500712"/>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xmlns:p14="http://schemas.microsoft.com/office/powerpoint/2010/main" spd="med">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7" name="Slide Number Placeholder 6"/>
          <p:cNvSpPr>
            <a:spLocks noGrp="1"/>
          </p:cNvSpPr>
          <p:nvPr>
            <p:ph type="sldNum" sz="quarter" idx="12"/>
          </p:nvPr>
        </p:nvSpPr>
        <p:spPr/>
        <p:txBody>
          <a:bodyPr/>
          <a:lstStyle>
            <a:lvl1pPr>
              <a:defRPr/>
            </a:lvl1pPr>
          </a:lstStyle>
          <a:p>
            <a:fld id="{020F0E11-CB09-447C-95BE-1CC7FB6E05A5}" type="slidenum">
              <a:rPr lang="en-US"/>
              <a:pPr/>
              <a:t>‹#›</a:t>
            </a:fld>
            <a:endParaRPr lang="en-US"/>
          </a:p>
        </p:txBody>
      </p:sp>
      <p:sp>
        <p:nvSpPr>
          <p:cNvPr id="8" name="Line 8"/>
          <p:cNvSpPr>
            <a:spLocks noChangeShapeType="1"/>
          </p:cNvSpPr>
          <p:nvPr userDrawn="1"/>
        </p:nvSpPr>
        <p:spPr bwMode="auto">
          <a:xfrm>
            <a:off x="457200" y="1085850"/>
            <a:ext cx="8077200"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76196167"/>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r>
              <a:rPr lang="en-US"/>
              <a:t>© 2016, Book Industry Study Group, Inc. </a:t>
            </a:r>
          </a:p>
        </p:txBody>
      </p:sp>
      <p:sp>
        <p:nvSpPr>
          <p:cNvPr id="7" name="Slide Number Placeholder 6"/>
          <p:cNvSpPr>
            <a:spLocks noGrp="1"/>
          </p:cNvSpPr>
          <p:nvPr>
            <p:ph type="sldNum" sz="quarter" idx="12"/>
          </p:nvPr>
        </p:nvSpPr>
        <p:spPr/>
        <p:txBody>
          <a:bodyPr/>
          <a:lstStyle>
            <a:lvl1pPr>
              <a:defRPr/>
            </a:lvl1pPr>
          </a:lstStyle>
          <a:p>
            <a:fld id="{BE1406D9-C6FA-44AE-AD4E-563045C79586}" type="slidenum">
              <a:rPr lang="en-US"/>
              <a:pPr/>
              <a:t>‹#›</a:t>
            </a:fld>
            <a:endParaRPr lang="en-US"/>
          </a:p>
        </p:txBody>
      </p:sp>
    </p:spTree>
    <p:extLst>
      <p:ext uri="{BB962C8B-B14F-4D97-AF65-F5344CB8AC3E}">
        <p14:creationId xmlns:p14="http://schemas.microsoft.com/office/powerpoint/2010/main" val="3686820750"/>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xmlns:p14="http://schemas.microsoft.com/office/powerpoint/2010/main" spd="med">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8360"/>
            <a:ext cx="8229600" cy="877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66" name="Rectangle 6"/>
          <p:cNvSpPr>
            <a:spLocks noGrp="1" noChangeArrowheads="1"/>
          </p:cNvSpPr>
          <p:nvPr>
            <p:ph type="sldNum" sz="quarter" idx="4"/>
          </p:nvPr>
        </p:nvSpPr>
        <p:spPr bwMode="auto">
          <a:xfrm>
            <a:off x="6553200" y="211455"/>
            <a:ext cx="2133600" cy="377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Tahoma" panose="020B0604030504040204" pitchFamily="34" charset="0"/>
                <a:ea typeface="Tahoma" panose="020B0604030504040204" pitchFamily="34" charset="0"/>
                <a:cs typeface="Tahoma" panose="020B0604030504040204" pitchFamily="34" charset="0"/>
              </a:defRPr>
            </a:lvl1pPr>
          </a:lstStyle>
          <a:p>
            <a:fld id="{BAA41D02-A315-494A-B31D-FAC270823544}" type="slidenum">
              <a:rPr lang="en-US" smtClean="0"/>
              <a:pPr/>
              <a:t>‹#›</a:t>
            </a:fld>
            <a:endParaRPr lang="en-US"/>
          </a:p>
        </p:txBody>
      </p:sp>
      <p:sp>
        <p:nvSpPr>
          <p:cNvPr id="15369" name="Rectangle 9" descr="Orange bar"/>
          <p:cNvSpPr>
            <a:spLocks noChangeArrowheads="1"/>
          </p:cNvSpPr>
          <p:nvPr/>
        </p:nvSpPr>
        <p:spPr bwMode="auto">
          <a:xfrm>
            <a:off x="0" y="0"/>
            <a:ext cx="228600" cy="4598194"/>
          </a:xfrm>
          <a:prstGeom prst="rect">
            <a:avLst/>
          </a:prstGeom>
          <a:solidFill>
            <a:schemeClr val="accent2"/>
          </a:solidFill>
          <a:ln>
            <a:solidFill>
              <a:schemeClr val="accent2"/>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5370" name="Rectangle 10" descr="Slate bar"/>
          <p:cNvSpPr>
            <a:spLocks noChangeArrowheads="1"/>
          </p:cNvSpPr>
          <p:nvPr/>
        </p:nvSpPr>
        <p:spPr bwMode="auto">
          <a:xfrm>
            <a:off x="0" y="4781550"/>
            <a:ext cx="228600" cy="361950"/>
          </a:xfrm>
          <a:prstGeom prst="rect">
            <a:avLst/>
          </a:prstGeom>
          <a:solidFill>
            <a:srgbClr val="0D94CF"/>
          </a:solidFill>
          <a:ln>
            <a:solidFill>
              <a:srgbClr val="0D94CF"/>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ahoma" panose="020B060403050404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hf sldNum="0" hdr="0" ftr="0" dt="0"/>
  <p:txStyles>
    <p:titleStyle>
      <a:lvl1pPr algn="l" rtl="0" eaLnBrk="1" fontAlgn="base" hangingPunct="1">
        <a:spcBef>
          <a:spcPct val="0"/>
        </a:spcBef>
        <a:spcAft>
          <a:spcPct val="0"/>
        </a:spcAft>
        <a:defRPr sz="4400">
          <a:solidFill>
            <a:srgbClr val="414042"/>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Στοιχεία ομιλητή: Ιωάννα Ζορμπά, Πανεπιστήμιο Θεσσαλίας - Βιβλιοθήκη &amp; Κέντρο Πληροφόρησης"/>
          <p:cNvSpPr txBox="1"/>
          <p:nvPr/>
        </p:nvSpPr>
        <p:spPr>
          <a:xfrm>
            <a:off x="152400" y="3257550"/>
            <a:ext cx="8382000" cy="307777"/>
          </a:xfrm>
          <a:prstGeom prst="rect">
            <a:avLst/>
          </a:prstGeom>
          <a:noFill/>
        </p:spPr>
        <p:txBody>
          <a:bodyPr wrap="square" rtlCol="0">
            <a:spAutoFit/>
          </a:bodyPr>
          <a:lstStyle/>
          <a:p>
            <a:r>
              <a:rPr lang="el-GR" sz="1400" b="1" dirty="0">
                <a:solidFill>
                  <a:srgbClr val="58595B"/>
                </a:solidFill>
                <a:latin typeface="+mn-lt"/>
                <a:ea typeface="Tahoma" panose="020B0604030504040204" pitchFamily="34" charset="0"/>
                <a:cs typeface="Tahoma" panose="020B0604030504040204" pitchFamily="34" charset="0"/>
              </a:rPr>
              <a:t>Κωνσταντία Κακάλη, Πάντειο Πανεπιστήμιο - </a:t>
            </a:r>
            <a:r>
              <a:rPr lang="el-GR" sz="1400" b="1" dirty="0">
                <a:solidFill>
                  <a:srgbClr val="58595B"/>
                </a:solidFill>
                <a:latin typeface="+mn-lt"/>
              </a:rPr>
              <a:t>Βιβλιοθήκη &amp; Κέντρο Πληροφόρησης</a:t>
            </a:r>
            <a:endParaRPr lang="en-US" sz="1600" b="1" dirty="0">
              <a:solidFill>
                <a:srgbClr val="58595B"/>
              </a:solidFill>
              <a:latin typeface="Tahoma" panose="020B0604030504040204" pitchFamily="34" charset="0"/>
              <a:ea typeface="Tahoma" panose="020B0604030504040204" pitchFamily="34" charset="0"/>
              <a:cs typeface="Tahoma" panose="020B0604030504040204" pitchFamily="34" charset="0"/>
            </a:endParaRPr>
          </a:p>
        </p:txBody>
      </p:sp>
      <p:sp>
        <p:nvSpPr>
          <p:cNvPr id="2050" name="Rectangle 2" descr="Τίτλος παρουσίασης &quot;Εντυποαναπηρία &amp; πληροφοριακή παιδεία: ένα βήμα ακόμη προς την πληροφοριακή ελευθερία&quot;"/>
          <p:cNvSpPr>
            <a:spLocks noGrp="1" noChangeArrowheads="1"/>
          </p:cNvSpPr>
          <p:nvPr>
            <p:ph type="ctrTitle"/>
          </p:nvPr>
        </p:nvSpPr>
        <p:spPr>
          <a:xfrm>
            <a:off x="155448" y="1348698"/>
            <a:ext cx="8907982" cy="1494098"/>
          </a:xfrm>
        </p:spPr>
        <p:txBody>
          <a:bodyPr/>
          <a:lstStyle/>
          <a:p>
            <a:pPr algn="l"/>
            <a:r>
              <a:rPr lang="el-GR" sz="2800" b="1" dirty="0">
                <a:solidFill>
                  <a:srgbClr val="0D94CF"/>
                </a:solidFill>
                <a:latin typeface="Tahoma" panose="020B0604030504040204" pitchFamily="34" charset="0"/>
              </a:rPr>
              <a:t>Εναλλακτικοί τρόποι ανάγνωσης των </a:t>
            </a:r>
            <a:r>
              <a:rPr lang="el-GR" sz="2800" b="1" dirty="0" err="1">
                <a:solidFill>
                  <a:srgbClr val="0D94CF"/>
                </a:solidFill>
                <a:latin typeface="Tahoma" panose="020B0604030504040204" pitchFamily="34" charset="0"/>
              </a:rPr>
              <a:t>εντυποανάπηρων</a:t>
            </a:r>
            <a:r>
              <a:rPr lang="el-GR" sz="2800" b="1" dirty="0">
                <a:solidFill>
                  <a:srgbClr val="0D94CF"/>
                </a:solidFill>
                <a:latin typeface="Tahoma" panose="020B0604030504040204" pitchFamily="34" charset="0"/>
              </a:rPr>
              <a:t> ατόμων: η περίπτωση αναγνωστών με περιορισμούς όρασης</a:t>
            </a:r>
            <a:endParaRPr lang="en-US" sz="2800" b="1" dirty="0">
              <a:solidFill>
                <a:srgbClr val="0D94CF"/>
              </a:solidFill>
              <a:latin typeface="Tahoma" panose="020B0604030504040204" pitchFamily="34" charset="0"/>
            </a:endParaRPr>
          </a:p>
        </p:txBody>
      </p:sp>
      <p:pic>
        <p:nvPicPr>
          <p:cNvPr id="7" name="Εικόνα 6" descr="Λογότυπο-logo του Συνδέσμου Ελληνικών Ακαδημαϊκών Βιβλιοθηκών HEAL-LINK"/>
          <p:cNvPicPr/>
          <p:nvPr/>
        </p:nvPicPr>
        <p:blipFill>
          <a:blip r:embed="rId3">
            <a:extLst>
              <a:ext uri="{28A0092B-C50C-407E-A947-70E740481C1C}">
                <a14:useLocalDpi xmlns:a14="http://schemas.microsoft.com/office/drawing/2010/main" val="0"/>
              </a:ext>
            </a:extLst>
          </a:blip>
          <a:srcRect/>
          <a:stretch>
            <a:fillRect/>
          </a:stretch>
        </p:blipFill>
        <p:spPr bwMode="auto">
          <a:xfrm>
            <a:off x="6696075" y="402021"/>
            <a:ext cx="1990725" cy="645729"/>
          </a:xfrm>
          <a:prstGeom prst="rect">
            <a:avLst/>
          </a:prstGeom>
          <a:noFill/>
        </p:spPr>
      </p:pic>
      <p:pic>
        <p:nvPicPr>
          <p:cNvPr id="9" name="Εικόνα 8" descr="Λογότυπο-logo της AMELib με το όνομά της δίπλα σε μια σειρά βιβλίων και πάνω από αυτά ακουστικά">
            <a:extLst>
              <a:ext uri="{FF2B5EF4-FFF2-40B4-BE49-F238E27FC236}">
                <a16:creationId xmlns:a16="http://schemas.microsoft.com/office/drawing/2014/main" id="{E58D32A6-2EF5-48AF-A3E5-4C6B7BBDABBE}"/>
              </a:ext>
            </a:extLst>
          </p:cNvPr>
          <p:cNvPicPr/>
          <p:nvPr/>
        </p:nvPicPr>
        <p:blipFill>
          <a:blip r:embed="rId4"/>
          <a:stretch>
            <a:fillRect/>
          </a:stretch>
        </p:blipFill>
        <p:spPr>
          <a:xfrm>
            <a:off x="76200" y="57150"/>
            <a:ext cx="3082391" cy="1215347"/>
          </a:xfrm>
          <a:prstGeom prst="rect">
            <a:avLst/>
          </a:prstGeom>
        </p:spPr>
      </p:pic>
      <p:sp>
        <p:nvSpPr>
          <p:cNvPr id="10" name="TextBox 9" descr="Στοιχεία ομιλητή: Ιωάννα Ζορμπά, Πανεπιστήμιο Θεσσαλίας - Βιβλιοθήκη &amp; Κέντρο Πληροφόρησης"/>
          <p:cNvSpPr txBox="1"/>
          <p:nvPr/>
        </p:nvSpPr>
        <p:spPr>
          <a:xfrm>
            <a:off x="152400" y="2842796"/>
            <a:ext cx="8382000" cy="338554"/>
          </a:xfrm>
          <a:prstGeom prst="rect">
            <a:avLst/>
          </a:prstGeom>
          <a:noFill/>
        </p:spPr>
        <p:txBody>
          <a:bodyPr wrap="square" rtlCol="0">
            <a:spAutoFit/>
          </a:bodyPr>
          <a:lstStyle/>
          <a:p>
            <a:r>
              <a:rPr lang="el-GR"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Ομάδα προσβασιμότητας </a:t>
            </a:r>
            <a:r>
              <a:rPr lang="en-US" sz="1600" b="1" dirty="0" err="1">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AMELib</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 </a:t>
            </a:r>
            <a:r>
              <a:rPr lang="el-GR"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του Σ</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t>
            </a:r>
            <a:r>
              <a:rPr lang="el-GR"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Ε</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t>
            </a:r>
            <a:r>
              <a:rPr lang="el-GR"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Α</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t>
            </a:r>
            <a:r>
              <a:rPr lang="el-GR"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Β</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t>
            </a:r>
            <a:endParaRPr lang="en-US"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endParaRPr>
          </a:p>
        </p:txBody>
      </p:sp>
      <p:pic>
        <p:nvPicPr>
          <p:cNvPr id="3" name="Εικόνα 2" descr="Εικόνα που περιέχει κείμενο&#10;28ο Πανελλήνιο Συνέδριο Ακαδημαϊκών Βιβλιοθηκών">
            <a:extLst>
              <a:ext uri="{FF2B5EF4-FFF2-40B4-BE49-F238E27FC236}">
                <a16:creationId xmlns:a16="http://schemas.microsoft.com/office/drawing/2014/main" id="{6B767B6C-1FCF-603E-BA90-C87BC77CA1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4076502"/>
            <a:ext cx="2751371" cy="933648"/>
          </a:xfrm>
          <a:prstGeom prst="rect">
            <a:avLst/>
          </a:prstGeom>
        </p:spPr>
      </p:pic>
      <p:pic>
        <p:nvPicPr>
          <p:cNvPr id="4" name="Εικόνα 3" descr="Εικονίδιο απεικόνισης άδειας creative commons: Αναφορά Δημιουργού-Μη Εμπορική Χρήση-Όχι Παράγωγα Έργα 4.0 Διεθνές">
            <a:extLst>
              <a:ext uri="{FF2B5EF4-FFF2-40B4-BE49-F238E27FC236}">
                <a16:creationId xmlns:a16="http://schemas.microsoft.com/office/drawing/2014/main" id="{88468BE8-D512-D609-999C-1A58FD381ACE}"/>
              </a:ext>
            </a:extLst>
          </p:cNvPr>
          <p:cNvPicPr/>
          <p:nvPr/>
        </p:nvPicPr>
        <p:blipFill>
          <a:blip r:embed="rId6">
            <a:extLst>
              <a:ext uri="{28A0092B-C50C-407E-A947-70E740481C1C}">
                <a14:useLocalDpi xmlns:a14="http://schemas.microsoft.com/office/drawing/2010/main" val="0"/>
              </a:ext>
            </a:extLst>
          </a:blip>
          <a:stretch>
            <a:fillRect/>
          </a:stretch>
        </p:blipFill>
        <p:spPr>
          <a:xfrm>
            <a:off x="7467600" y="4476750"/>
            <a:ext cx="1143000" cy="40004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descr="Εικονίδιο απεικόνισης άδειας creative commons: Αναφορά Δημιουργού-Μη Εμπορική Χρήση-Όχι Παράγωγα Έργα 4.0 Διεθνές"/>
          <p:cNvPicPr/>
          <p:nvPr/>
        </p:nvPicPr>
        <p:blipFill>
          <a:blip r:embed="rId3">
            <a:extLst>
              <a:ext uri="{28A0092B-C50C-407E-A947-70E740481C1C}">
                <a14:useLocalDpi xmlns:a14="http://schemas.microsoft.com/office/drawing/2010/main" val="0"/>
              </a:ext>
            </a:extLst>
          </a:blip>
          <a:stretch>
            <a:fillRect/>
          </a:stretch>
        </p:blipFill>
        <p:spPr>
          <a:xfrm>
            <a:off x="7467600" y="4476750"/>
            <a:ext cx="1143000" cy="400049"/>
          </a:xfrm>
          <a:prstGeom prst="rect">
            <a:avLst/>
          </a:prstGeom>
        </p:spPr>
      </p:pic>
      <p:sp>
        <p:nvSpPr>
          <p:cNvPr id="9" name="Rectangle 2" descr="Τίτλος παρουσίασης &quot;Εντυποαναπηρία &amp; πληροφοριακή παιδεία: ένα βήμα ακόμη προς την πληροφοριακή ελευθερία&quot;"/>
          <p:cNvSpPr txBox="1">
            <a:spLocks noChangeArrowheads="1"/>
          </p:cNvSpPr>
          <p:nvPr/>
        </p:nvSpPr>
        <p:spPr bwMode="auto">
          <a:xfrm>
            <a:off x="155448" y="2629957"/>
            <a:ext cx="8907982" cy="398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400">
                <a:solidFill>
                  <a:srgbClr val="414042"/>
                </a:solidFill>
                <a:latin typeface="Atkinson Hyperlegible" pitchFamily="2"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l"/>
            <a:r>
              <a:rPr lang="el-GR" sz="1200" kern="0" dirty="0">
                <a:solidFill>
                  <a:srgbClr val="58595B"/>
                </a:solidFill>
                <a:latin typeface="Verdana" panose="020B0604030504040204" pitchFamily="34" charset="0"/>
                <a:ea typeface="Verdana" panose="020B0604030504040204" pitchFamily="34" charset="0"/>
              </a:rPr>
              <a:t>Σας ευχαριστώ για την προσοχή σας!</a:t>
            </a:r>
          </a:p>
        </p:txBody>
      </p:sp>
      <p:pic>
        <p:nvPicPr>
          <p:cNvPr id="10" name="Εικόνα 9" descr="Λογότυπο-logo της AMELib με το όνομά της δίπλα σε μια σειρά βιβλίων και πάνω από αυτά ακουστικά">
            <a:extLst>
              <a:ext uri="{FF2B5EF4-FFF2-40B4-BE49-F238E27FC236}">
                <a16:creationId xmlns:a16="http://schemas.microsoft.com/office/drawing/2014/main" id="{1803696E-8F7A-4E67-AC69-723DF2D69BB0}"/>
              </a:ext>
            </a:extLst>
          </p:cNvPr>
          <p:cNvPicPr/>
          <p:nvPr/>
        </p:nvPicPr>
        <p:blipFill>
          <a:blip r:embed="rId4"/>
          <a:stretch>
            <a:fillRect/>
          </a:stretch>
        </p:blipFill>
        <p:spPr>
          <a:xfrm>
            <a:off x="76200" y="57150"/>
            <a:ext cx="3082391" cy="1215347"/>
          </a:xfrm>
          <a:prstGeom prst="rect">
            <a:avLst/>
          </a:prstGeom>
        </p:spPr>
      </p:pic>
      <p:sp>
        <p:nvSpPr>
          <p:cNvPr id="11" name="TextBox 10" descr="Στοιχεία ομιλητή: Ιωάννα Ζορμπά, Πανεπιστήμιο Θεσσαλίας - Βιβλιοθήκη &amp; Κέντρο Πληροφόρησης">
            <a:extLst>
              <a:ext uri="{FF2B5EF4-FFF2-40B4-BE49-F238E27FC236}">
                <a16:creationId xmlns:a16="http://schemas.microsoft.com/office/drawing/2014/main" id="{8C839480-B43E-4070-89F0-4F51B1375D45}"/>
              </a:ext>
            </a:extLst>
          </p:cNvPr>
          <p:cNvSpPr txBox="1"/>
          <p:nvPr/>
        </p:nvSpPr>
        <p:spPr>
          <a:xfrm>
            <a:off x="152400" y="3147596"/>
            <a:ext cx="8382000" cy="307777"/>
          </a:xfrm>
          <a:prstGeom prst="rect">
            <a:avLst/>
          </a:prstGeom>
          <a:noFill/>
        </p:spPr>
        <p:txBody>
          <a:bodyPr wrap="square" rtlCol="0">
            <a:spAutoFit/>
          </a:bodyPr>
          <a:lstStyle/>
          <a:p>
            <a:r>
              <a:rPr lang="el-GR"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Ομάδα προσβασιμότητας </a:t>
            </a:r>
            <a:r>
              <a:rPr lang="en-US" sz="1400" b="1" dirty="0" err="1">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AMELib</a:t>
            </a:r>
            <a:r>
              <a:rPr lang="en-US"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 </a:t>
            </a:r>
            <a:r>
              <a:rPr lang="el-GR"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του Σ</a:t>
            </a:r>
            <a:r>
              <a:rPr lang="en-US"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t>
            </a:r>
            <a:r>
              <a:rPr lang="el-GR"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Ε</a:t>
            </a:r>
            <a:r>
              <a:rPr lang="en-US"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t>
            </a:r>
            <a:r>
              <a:rPr lang="el-GR"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Α</a:t>
            </a:r>
            <a:r>
              <a:rPr lang="en-US"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t>
            </a:r>
            <a:r>
              <a:rPr lang="el-GR"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Β</a:t>
            </a:r>
            <a:r>
              <a:rPr lang="en-US" sz="14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a:t>
            </a:r>
            <a:endParaRPr lang="en-US" sz="1600" b="1"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6A99773F-BE36-4D10-855D-59CBC2AE4DC0}"/>
              </a:ext>
            </a:extLst>
          </p:cNvPr>
          <p:cNvSpPr txBox="1"/>
          <p:nvPr/>
        </p:nvSpPr>
        <p:spPr>
          <a:xfrm>
            <a:off x="155448" y="1509148"/>
            <a:ext cx="8382000" cy="1015663"/>
          </a:xfrm>
          <a:prstGeom prst="rect">
            <a:avLst/>
          </a:prstGeom>
          <a:noFill/>
        </p:spPr>
        <p:txBody>
          <a:bodyPr wrap="square">
            <a:spAutoFit/>
          </a:bodyPr>
          <a:lstStyle/>
          <a:p>
            <a:r>
              <a:rPr lang="el-GR" sz="2000" dirty="0" err="1">
                <a:solidFill>
                  <a:srgbClr val="0D94CF"/>
                </a:solidFill>
                <a:latin typeface="Verdana" panose="020B0604030504040204" pitchFamily="34" charset="0"/>
                <a:ea typeface="Verdana" panose="020B0604030504040204" pitchFamily="34" charset="0"/>
              </a:rPr>
              <a:t>AMELib</a:t>
            </a:r>
            <a:r>
              <a:rPr lang="el-GR" sz="2000" dirty="0">
                <a:solidFill>
                  <a:srgbClr val="0D94CF"/>
                </a:solidFill>
                <a:latin typeface="Verdana" panose="020B0604030504040204" pitchFamily="34" charset="0"/>
                <a:ea typeface="Verdana" panose="020B0604030504040204" pitchFamily="34" charset="0"/>
              </a:rPr>
              <a:t> - </a:t>
            </a:r>
            <a:r>
              <a:rPr lang="el-GR" sz="2000" dirty="0" err="1">
                <a:solidFill>
                  <a:srgbClr val="0D94CF"/>
                </a:solidFill>
                <a:latin typeface="Verdana" panose="020B0604030504040204" pitchFamily="34" charset="0"/>
                <a:ea typeface="Verdana" panose="020B0604030504040204" pitchFamily="34" charset="0"/>
              </a:rPr>
              <a:t>Πολυτροπική</a:t>
            </a:r>
            <a:r>
              <a:rPr lang="el-GR" sz="2000" dirty="0">
                <a:solidFill>
                  <a:srgbClr val="0D94CF"/>
                </a:solidFill>
                <a:latin typeface="Verdana" panose="020B0604030504040204" pitchFamily="34" charset="0"/>
                <a:ea typeface="Verdana" panose="020B0604030504040204" pitchFamily="34" charset="0"/>
              </a:rPr>
              <a:t> Ηλεκτρονική Βιβλιοθήκη | </a:t>
            </a:r>
            <a:endParaRPr lang="en-US" sz="2000" dirty="0">
              <a:solidFill>
                <a:srgbClr val="0D94CF"/>
              </a:solidFill>
              <a:latin typeface="Verdana" panose="020B0604030504040204" pitchFamily="34" charset="0"/>
              <a:ea typeface="Verdana" panose="020B0604030504040204" pitchFamily="34" charset="0"/>
            </a:endParaRPr>
          </a:p>
          <a:p>
            <a:r>
              <a:rPr lang="el-GR" sz="2000" dirty="0">
                <a:solidFill>
                  <a:srgbClr val="0D94CF"/>
                </a:solidFill>
                <a:latin typeface="Verdana" panose="020B0604030504040204" pitchFamily="34" charset="0"/>
                <a:ea typeface="Verdana" panose="020B0604030504040204" pitchFamily="34" charset="0"/>
              </a:rPr>
              <a:t>Συλλογή με Προσβάσιμα Βιβλία (seab.gr) |</a:t>
            </a:r>
            <a:r>
              <a:rPr lang="en-US" sz="2000" dirty="0">
                <a:solidFill>
                  <a:srgbClr val="0D94CF"/>
                </a:solidFill>
                <a:latin typeface="Verdana" panose="020B0604030504040204" pitchFamily="34" charset="0"/>
                <a:ea typeface="Verdana" panose="020B0604030504040204" pitchFamily="34" charset="0"/>
              </a:rPr>
              <a:t> </a:t>
            </a:r>
          </a:p>
          <a:p>
            <a:r>
              <a:rPr lang="en-US" sz="2000" dirty="0">
                <a:solidFill>
                  <a:srgbClr val="0D94CF"/>
                </a:solidFill>
                <a:latin typeface="Verdana" panose="020B0604030504040204" pitchFamily="34" charset="0"/>
                <a:ea typeface="Verdana" panose="020B0604030504040204" pitchFamily="34" charset="0"/>
              </a:rPr>
              <a:t>amelib.seab.gr</a:t>
            </a:r>
            <a:endParaRPr lang="el-GR" sz="2000" dirty="0">
              <a:solidFill>
                <a:srgbClr val="0D94CF"/>
              </a:solidFill>
              <a:latin typeface="Verdana" panose="020B0604030504040204" pitchFamily="34" charset="0"/>
              <a:ea typeface="Verdana" panose="020B0604030504040204" pitchFamily="34" charset="0"/>
            </a:endParaRPr>
          </a:p>
        </p:txBody>
      </p:sp>
      <p:pic>
        <p:nvPicPr>
          <p:cNvPr id="13" name="Εικόνα 12" descr="Λογότυπο-logo του Συνδέσμου Ελληνικών Ακαδημαϊκών Βιβλιοθηκών HEAL-LINK">
            <a:extLst>
              <a:ext uri="{FF2B5EF4-FFF2-40B4-BE49-F238E27FC236}">
                <a16:creationId xmlns:a16="http://schemas.microsoft.com/office/drawing/2014/main" id="{BCD77F79-BC77-43D1-9D10-57C1C710E2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696075" y="402021"/>
            <a:ext cx="1990725" cy="645729"/>
          </a:xfrm>
          <a:prstGeom prst="rect">
            <a:avLst/>
          </a:prstGeom>
          <a:noFill/>
        </p:spPr>
      </p:pic>
      <p:pic>
        <p:nvPicPr>
          <p:cNvPr id="3" name="Εικόνα 2" descr="Εικόνα που περιέχει κείμενο&#10;28ο Πανελλήνιο Συνέδριο Ακαδημαϊκών Βιβλιοθηκών">
            <a:extLst>
              <a:ext uri="{FF2B5EF4-FFF2-40B4-BE49-F238E27FC236}">
                <a16:creationId xmlns:a16="http://schemas.microsoft.com/office/drawing/2014/main" id="{95CC94C7-38C0-3525-6EEA-5CF60AF251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4076502"/>
            <a:ext cx="2751371" cy="933648"/>
          </a:xfrm>
          <a:prstGeom prst="rect">
            <a:avLst/>
          </a:prstGeom>
        </p:spPr>
      </p:pic>
    </p:spTree>
    <p:extLst>
      <p:ext uri="{BB962C8B-B14F-4D97-AF65-F5344CB8AC3E}">
        <p14:creationId xmlns:p14="http://schemas.microsoft.com/office/powerpoint/2010/main" val="3058974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pPr>
              <a:spcBef>
                <a:spcPct val="20000"/>
              </a:spcBef>
              <a:buClr>
                <a:srgbClr val="0D94CF"/>
              </a:buClr>
              <a:buSzPct val="75000"/>
            </a:pPr>
            <a:r>
              <a:rPr lang="el-GR" sz="4000" dirty="0">
                <a:latin typeface="Tahoma" panose="020B0604030504040204" pitchFamily="34" charset="0"/>
              </a:rPr>
              <a:t>Ιστορία της εντυποαναπηρίας</a:t>
            </a:r>
            <a:endParaRPr lang="en-US" sz="4000" dirty="0">
              <a:latin typeface="Tahoma" panose="020B0604030504040204" pitchFamily="34" charset="0"/>
            </a:endParaRP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228600" y="1200150"/>
            <a:ext cx="8763000" cy="3657600"/>
          </a:xfrm>
        </p:spPr>
        <p:txBody>
          <a:bodyPr/>
          <a:lstStyle/>
          <a:p>
            <a:r>
              <a:rPr lang="el-GR" sz="1800" dirty="0">
                <a:solidFill>
                  <a:srgbClr val="000000"/>
                </a:solidFill>
                <a:effectLst/>
                <a:latin typeface="+mn-lt"/>
                <a:ea typeface="Calibri" panose="020F0502020204030204" pitchFamily="34" charset="0"/>
                <a:cs typeface="Arial" panose="020B0604020202020204" pitchFamily="34" charset="0"/>
              </a:rPr>
              <a:t>Η</a:t>
            </a:r>
            <a:r>
              <a:rPr lang="el-GR" sz="1800" dirty="0">
                <a:solidFill>
                  <a:srgbClr val="000000"/>
                </a:solidFill>
                <a:effectLst/>
                <a:latin typeface="+mn-lt"/>
                <a:ea typeface="Calibri" panose="020F0502020204030204" pitchFamily="34" charset="0"/>
                <a:cs typeface="Arial Unicode MS"/>
              </a:rPr>
              <a:t> </a:t>
            </a:r>
            <a:r>
              <a:rPr lang="el-GR" sz="1800" dirty="0">
                <a:solidFill>
                  <a:srgbClr val="000000"/>
                </a:solidFill>
                <a:effectLst/>
                <a:latin typeface="+mn-lt"/>
                <a:ea typeface="Calibri" panose="020F0502020204030204" pitchFamily="34" charset="0"/>
                <a:cs typeface="Arial" panose="020B0604020202020204" pitchFamily="34" charset="0"/>
              </a:rPr>
              <a:t>επανάσταση</a:t>
            </a:r>
            <a:r>
              <a:rPr lang="el-GR" sz="1800" dirty="0">
                <a:solidFill>
                  <a:srgbClr val="000000"/>
                </a:solidFill>
                <a:effectLst/>
                <a:latin typeface="+mn-lt"/>
                <a:ea typeface="Calibri" panose="020F0502020204030204" pitchFamily="34" charset="0"/>
                <a:cs typeface="Arial Unicode MS"/>
              </a:rPr>
              <a:t> </a:t>
            </a:r>
            <a:r>
              <a:rPr lang="el-GR" sz="1800" dirty="0">
                <a:solidFill>
                  <a:srgbClr val="000000"/>
                </a:solidFill>
                <a:effectLst/>
                <a:latin typeface="+mn-lt"/>
                <a:ea typeface="Calibri" panose="020F0502020204030204" pitchFamily="34" charset="0"/>
                <a:cs typeface="Arial" panose="020B0604020202020204" pitchFamily="34" charset="0"/>
              </a:rPr>
              <a:t>του</a:t>
            </a:r>
            <a:r>
              <a:rPr lang="el-GR" sz="1800" dirty="0">
                <a:solidFill>
                  <a:srgbClr val="000000"/>
                </a:solidFill>
                <a:effectLst/>
                <a:latin typeface="+mn-lt"/>
                <a:ea typeface="Calibri" panose="020F0502020204030204" pitchFamily="34" charset="0"/>
                <a:cs typeface="Arial Unicode MS"/>
              </a:rPr>
              <a:t> </a:t>
            </a:r>
            <a:r>
              <a:rPr lang="el-GR" sz="1800" dirty="0">
                <a:solidFill>
                  <a:srgbClr val="000000"/>
                </a:solidFill>
                <a:effectLst/>
                <a:latin typeface="+mn-lt"/>
                <a:ea typeface="Calibri" panose="020F0502020204030204" pitchFamily="34" charset="0"/>
                <a:cs typeface="Arial" panose="020B0604020202020204" pitchFamily="34" charset="0"/>
              </a:rPr>
              <a:t>Γουτεμβέργιου</a:t>
            </a:r>
            <a:r>
              <a:rPr lang="el-GR" sz="1800" dirty="0">
                <a:solidFill>
                  <a:srgbClr val="000000"/>
                </a:solidFill>
                <a:effectLst/>
                <a:latin typeface="+mn-lt"/>
                <a:ea typeface="Calibri" panose="020F0502020204030204" pitchFamily="34" charset="0"/>
                <a:cs typeface="Arial Unicode MS"/>
              </a:rPr>
              <a:t> </a:t>
            </a:r>
            <a:r>
              <a:rPr lang="el-GR" sz="1800" dirty="0">
                <a:solidFill>
                  <a:srgbClr val="000000"/>
                </a:solidFill>
                <a:effectLst/>
                <a:latin typeface="+mn-lt"/>
                <a:ea typeface="Calibri" panose="020F0502020204030204" pitchFamily="34" charset="0"/>
                <a:cs typeface="Arial" panose="020B0604020202020204" pitchFamily="34" charset="0"/>
              </a:rPr>
              <a:t>έφερε</a:t>
            </a:r>
            <a:r>
              <a:rPr lang="el-GR" sz="1800" dirty="0">
                <a:solidFill>
                  <a:srgbClr val="000000"/>
                </a:solidFill>
                <a:effectLst/>
                <a:latin typeface="+mn-lt"/>
                <a:ea typeface="Calibri" panose="020F0502020204030204" pitchFamily="34" charset="0"/>
                <a:cs typeface="Arial Unicode MS"/>
              </a:rPr>
              <a:t> </a:t>
            </a:r>
            <a:r>
              <a:rPr lang="el-GR" sz="1800" dirty="0">
                <a:solidFill>
                  <a:srgbClr val="000000"/>
                </a:solidFill>
                <a:effectLst/>
                <a:latin typeface="+mn-lt"/>
                <a:ea typeface="Calibri" panose="020F0502020204030204" pitchFamily="34" charset="0"/>
                <a:cs typeface="Arial" panose="020B0604020202020204" pitchFamily="34" charset="0"/>
              </a:rPr>
              <a:t>στο</a:t>
            </a:r>
            <a:r>
              <a:rPr lang="el-GR" sz="1800" dirty="0">
                <a:solidFill>
                  <a:srgbClr val="000000"/>
                </a:solidFill>
                <a:effectLst/>
                <a:latin typeface="+mn-lt"/>
                <a:ea typeface="Calibri" panose="020F0502020204030204" pitchFamily="34" charset="0"/>
                <a:cs typeface="Arial Unicode MS"/>
              </a:rPr>
              <a:t> </a:t>
            </a:r>
            <a:r>
              <a:rPr lang="el-GR" sz="1800" dirty="0">
                <a:solidFill>
                  <a:srgbClr val="000000"/>
                </a:solidFill>
                <a:effectLst/>
                <a:latin typeface="+mn-lt"/>
                <a:ea typeface="Calibri" panose="020F0502020204030204" pitchFamily="34" charset="0"/>
                <a:cs typeface="Arial" panose="020B0604020202020204" pitchFamily="34" charset="0"/>
              </a:rPr>
              <a:t>προσκήνιο</a:t>
            </a:r>
            <a:r>
              <a:rPr lang="el-GR" sz="1800" dirty="0">
                <a:solidFill>
                  <a:srgbClr val="000000"/>
                </a:solidFill>
                <a:effectLst/>
                <a:latin typeface="+mn-lt"/>
                <a:ea typeface="Calibri" panose="020F0502020204030204" pitchFamily="34" charset="0"/>
                <a:cs typeface="Arial Unicode MS"/>
              </a:rPr>
              <a:t> </a:t>
            </a:r>
            <a:r>
              <a:rPr lang="el-GR" sz="1800" dirty="0">
                <a:solidFill>
                  <a:srgbClr val="000000"/>
                </a:solidFill>
                <a:effectLst/>
                <a:latin typeface="+mn-lt"/>
                <a:ea typeface="Calibri" panose="020F0502020204030204" pitchFamily="34" charset="0"/>
                <a:cs typeface="Arial" panose="020B0604020202020204" pitchFamily="34" charset="0"/>
              </a:rPr>
              <a:t>τις</a:t>
            </a:r>
            <a:r>
              <a:rPr lang="el-GR" sz="1800" dirty="0">
                <a:solidFill>
                  <a:srgbClr val="000000"/>
                </a:solidFill>
                <a:effectLst/>
                <a:latin typeface="+mn-lt"/>
                <a:ea typeface="Calibri" panose="020F0502020204030204" pitchFamily="34" charset="0"/>
                <a:cs typeface="Arial Unicode MS"/>
              </a:rPr>
              <a:t> </a:t>
            </a:r>
            <a:r>
              <a:rPr lang="el-GR" sz="1800" dirty="0" err="1">
                <a:solidFill>
                  <a:srgbClr val="000000"/>
                </a:solidFill>
                <a:effectLst/>
                <a:latin typeface="+mn-lt"/>
                <a:ea typeface="Calibri" panose="020F0502020204030204" pitchFamily="34" charset="0"/>
                <a:cs typeface="Arial" panose="020B0604020202020204" pitchFamily="34" charset="0"/>
              </a:rPr>
              <a:t>ε</a:t>
            </a:r>
            <a:r>
              <a:rPr lang="el-GR" sz="1800" dirty="0" err="1">
                <a:solidFill>
                  <a:srgbClr val="000000"/>
                </a:solidFill>
                <a:effectLst/>
                <a:latin typeface="+mn-lt"/>
                <a:ea typeface="Calibri" panose="020F0502020204030204" pitchFamily="34" charset="0"/>
                <a:cs typeface="Arial Unicode MS"/>
              </a:rPr>
              <a:t>ντυπο</a:t>
            </a:r>
            <a:r>
              <a:rPr lang="el-GR" sz="1800" dirty="0">
                <a:solidFill>
                  <a:srgbClr val="000000"/>
                </a:solidFill>
                <a:effectLst/>
                <a:latin typeface="+mn-lt"/>
                <a:ea typeface="Calibri" panose="020F0502020204030204" pitchFamily="34" charset="0"/>
                <a:cs typeface="Cambria Math" panose="02040503050406030204" pitchFamily="18" charset="0"/>
              </a:rPr>
              <a:t>‐</a:t>
            </a:r>
            <a:r>
              <a:rPr lang="el-GR" sz="1800" dirty="0">
                <a:solidFill>
                  <a:srgbClr val="000000"/>
                </a:solidFill>
                <a:effectLst/>
                <a:latin typeface="+mn-lt"/>
                <a:ea typeface="Calibri" panose="020F0502020204030204" pitchFamily="34" charset="0"/>
                <a:cs typeface="Arial" panose="020B0604020202020204" pitchFamily="34" charset="0"/>
              </a:rPr>
              <a:t>αναπηρίες</a:t>
            </a:r>
            <a:r>
              <a:rPr lang="el-GR" sz="1800" dirty="0">
                <a:solidFill>
                  <a:srgbClr val="000000"/>
                </a:solidFill>
                <a:effectLst/>
                <a:latin typeface="+mn-lt"/>
                <a:ea typeface="Calibri" panose="020F0502020204030204" pitchFamily="34" charset="0"/>
                <a:cs typeface="Arial Unicode MS"/>
              </a:rPr>
              <a:t>. </a:t>
            </a:r>
          </a:p>
          <a:p>
            <a:r>
              <a:rPr lang="el-GR" sz="1800" dirty="0">
                <a:solidFill>
                  <a:srgbClr val="000000"/>
                </a:solidFill>
                <a:effectLst/>
                <a:latin typeface="+mn-lt"/>
                <a:ea typeface="Calibri" panose="020F0502020204030204" pitchFamily="34" charset="0"/>
                <a:cs typeface="Arial Unicode MS"/>
              </a:rPr>
              <a:t>Εδώ έχουμε την ανάπτυξη των απτικών συστημάτων που αρχίζει από τα τέλη του 17ου αιώνα και στα μέσα του 19ου αιώνα δημιουργήθηκε μια ποικιλία κωδίκων.</a:t>
            </a:r>
          </a:p>
          <a:p>
            <a:r>
              <a:rPr lang="el-GR" sz="1800" dirty="0">
                <a:solidFill>
                  <a:srgbClr val="000000"/>
                </a:solidFill>
                <a:effectLst/>
                <a:latin typeface="+mn-lt"/>
                <a:ea typeface="Calibri" panose="020F0502020204030204" pitchFamily="34" charset="0"/>
                <a:cs typeface="Arial Unicode MS"/>
              </a:rPr>
              <a:t>Το 1829 εμφανίζεται το σύστημα </a:t>
            </a:r>
            <a:r>
              <a:rPr lang="en-US" sz="1800" dirty="0">
                <a:solidFill>
                  <a:srgbClr val="000000"/>
                </a:solidFill>
                <a:effectLst/>
                <a:latin typeface="+mn-lt"/>
                <a:ea typeface="Calibri" panose="020F0502020204030204" pitchFamily="34" charset="0"/>
                <a:cs typeface="Arial Unicode MS"/>
              </a:rPr>
              <a:t>Braille </a:t>
            </a:r>
            <a:endParaRPr lang="el-GR" sz="1800" dirty="0">
              <a:solidFill>
                <a:srgbClr val="000000"/>
              </a:solidFill>
              <a:effectLst/>
              <a:latin typeface="+mn-lt"/>
              <a:ea typeface="Calibri" panose="020F0502020204030204" pitchFamily="34" charset="0"/>
              <a:cs typeface="Arial Unicode MS"/>
            </a:endParaRPr>
          </a:p>
          <a:p>
            <a:r>
              <a:rPr lang="el-GR" sz="1800" dirty="0">
                <a:solidFill>
                  <a:srgbClr val="000000"/>
                </a:solidFill>
                <a:effectLst/>
                <a:latin typeface="+mn-lt"/>
                <a:ea typeface="Calibri" panose="020F0502020204030204" pitchFamily="34" charset="0"/>
                <a:cs typeface="Arial Unicode MS"/>
              </a:rPr>
              <a:t>Στην Ελλάδα αναπτύχθηκε από το 1848 ένας βασικός κώδικας </a:t>
            </a:r>
            <a:r>
              <a:rPr lang="el-GR" sz="1800" dirty="0" err="1">
                <a:solidFill>
                  <a:srgbClr val="000000"/>
                </a:solidFill>
                <a:effectLst/>
                <a:latin typeface="+mn-lt"/>
                <a:ea typeface="Calibri" panose="020F0502020204030204" pitchFamily="34" charset="0"/>
                <a:cs typeface="Arial Unicode MS"/>
              </a:rPr>
              <a:t>Μπράιγ</a:t>
            </a:r>
            <a:r>
              <a:rPr lang="el-GR" sz="1800" dirty="0">
                <a:solidFill>
                  <a:srgbClr val="000000"/>
                </a:solidFill>
                <a:latin typeface="+mn-lt"/>
                <a:ea typeface="Calibri" panose="020F0502020204030204" pitchFamily="34" charset="0"/>
                <a:cs typeface="Arial Unicode MS"/>
              </a:rPr>
              <a:t>.</a:t>
            </a:r>
            <a:endParaRPr lang="el-GR" sz="1800" dirty="0">
              <a:solidFill>
                <a:srgbClr val="000000"/>
              </a:solidFill>
              <a:effectLst/>
              <a:latin typeface="+mn-lt"/>
              <a:ea typeface="Calibri" panose="020F0502020204030204" pitchFamily="34" charset="0"/>
              <a:cs typeface="Arial Unicode MS"/>
            </a:endParaRPr>
          </a:p>
          <a:p>
            <a:r>
              <a:rPr lang="el-GR" sz="1800" dirty="0">
                <a:solidFill>
                  <a:srgbClr val="000000"/>
                </a:solidFill>
                <a:effectLst/>
                <a:latin typeface="+mn-lt"/>
                <a:ea typeface="Calibri" panose="020F0502020204030204" pitchFamily="34" charset="0"/>
                <a:cs typeface="Arial Unicode MS"/>
              </a:rPr>
              <a:t>Εκτός από το βασικό κώδικα αναπτύχθηκαν τόσο ο λογοτεχνικός, ο μουσικός κώδικας, ενώ ο </a:t>
            </a:r>
            <a:r>
              <a:rPr lang="el-GR" sz="1800" dirty="0" err="1">
                <a:solidFill>
                  <a:srgbClr val="000000"/>
                </a:solidFill>
                <a:effectLst/>
                <a:latin typeface="+mn-lt"/>
                <a:ea typeface="Calibri" panose="020F0502020204030204" pitchFamily="34" charset="0"/>
                <a:cs typeface="Arial Unicode MS"/>
              </a:rPr>
              <a:t>Nemeth</a:t>
            </a:r>
            <a:r>
              <a:rPr lang="el-GR" sz="1800" dirty="0">
                <a:solidFill>
                  <a:srgbClr val="000000"/>
                </a:solidFill>
                <a:effectLst/>
                <a:latin typeface="+mn-lt"/>
                <a:ea typeface="Calibri" panose="020F0502020204030204" pitchFamily="34" charset="0"/>
                <a:cs typeface="Arial Unicode MS"/>
              </a:rPr>
              <a:t> κώδικας </a:t>
            </a:r>
            <a:r>
              <a:rPr lang="el-GR" sz="1800" dirty="0" err="1">
                <a:solidFill>
                  <a:srgbClr val="000000"/>
                </a:solidFill>
                <a:effectLst/>
                <a:latin typeface="+mn-lt"/>
                <a:ea typeface="Calibri" panose="020F0502020204030204" pitchFamily="34" charset="0"/>
                <a:cs typeface="Arial Unicode MS"/>
              </a:rPr>
              <a:t>ώς</a:t>
            </a:r>
            <a:r>
              <a:rPr lang="el-GR" sz="1800" dirty="0">
                <a:solidFill>
                  <a:srgbClr val="000000"/>
                </a:solidFill>
                <a:effectLst/>
                <a:latin typeface="+mn-lt"/>
                <a:ea typeface="Calibri" panose="020F0502020204030204" pitchFamily="34" charset="0"/>
                <a:cs typeface="Arial Unicode MS"/>
              </a:rPr>
              <a:t> ένα σύστημα μεταγραφής και παρουσίασης της μαθηματικής και επιστημονικής σημειογραφίας.  </a:t>
            </a:r>
          </a:p>
          <a:p>
            <a:r>
              <a:rPr lang="el-GR" sz="1800" dirty="0">
                <a:solidFill>
                  <a:srgbClr val="000000"/>
                </a:solidFill>
                <a:latin typeface="+mn-lt"/>
                <a:ea typeface="Calibri" panose="020F0502020204030204" pitchFamily="34" charset="0"/>
                <a:cs typeface="Arial Unicode MS"/>
              </a:rPr>
              <a:t>Αργότερα και </a:t>
            </a:r>
            <a:r>
              <a:rPr lang="el-GR" sz="1800" dirty="0">
                <a:solidFill>
                  <a:srgbClr val="000000"/>
                </a:solidFill>
                <a:effectLst/>
                <a:latin typeface="+mn-lt"/>
                <a:ea typeface="Calibri" panose="020F0502020204030204" pitchFamily="34" charset="0"/>
                <a:cs typeface="Arial Unicode MS"/>
              </a:rPr>
              <a:t>ο Computer κώδικας.</a:t>
            </a:r>
          </a:p>
          <a:p>
            <a:pPr marL="0" indent="0">
              <a:buNone/>
            </a:pPr>
            <a:endParaRPr lang="el-GR" sz="1800" dirty="0">
              <a:solidFill>
                <a:srgbClr val="000000"/>
              </a:solidFill>
              <a:effectLst/>
              <a:latin typeface="+mn-lt"/>
              <a:ea typeface="Calibri" panose="020F0502020204030204" pitchFamily="34" charset="0"/>
              <a:cs typeface="Arial Unicode MS"/>
            </a:endParaRPr>
          </a:p>
          <a:p>
            <a:pPr marL="0" indent="0">
              <a:buNone/>
            </a:pPr>
            <a:endParaRPr lang="el-GR" sz="1800" dirty="0">
              <a:solidFill>
                <a:srgbClr val="000000"/>
              </a:solidFill>
              <a:effectLst/>
              <a:latin typeface="+mn-lt"/>
              <a:ea typeface="Calibri" panose="020F0502020204030204" pitchFamily="34" charset="0"/>
              <a:cs typeface="Arial Unicode MS"/>
            </a:endParaRPr>
          </a:p>
          <a:p>
            <a:pPr marL="0" indent="0">
              <a:buNone/>
            </a:pPr>
            <a:endParaRPr lang="el-GR" sz="1800" dirty="0">
              <a:solidFill>
                <a:srgbClr val="000000"/>
              </a:solidFill>
              <a:effectLst/>
              <a:latin typeface="+mn-lt"/>
              <a:ea typeface="Calibri" panose="020F0502020204030204" pitchFamily="34" charset="0"/>
              <a:cs typeface="Arial Unicode MS"/>
            </a:endParaRPr>
          </a:p>
          <a:p>
            <a:pPr algn="l">
              <a:buFont typeface="+mj-lt"/>
              <a:buAutoNum type="arabicPeriod"/>
            </a:pPr>
            <a:endParaRPr lang="en-US" sz="2750" dirty="0">
              <a:latin typeface="+mn-lt"/>
            </a:endParaRPr>
          </a:p>
        </p:txBody>
      </p:sp>
    </p:spTree>
    <p:extLst>
      <p:ext uri="{BB962C8B-B14F-4D97-AF65-F5344CB8AC3E}">
        <p14:creationId xmlns:p14="http://schemas.microsoft.com/office/powerpoint/2010/main" val="3957650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a:xfrm>
            <a:off x="457200" y="208360"/>
            <a:ext cx="8229600" cy="763190"/>
          </a:xfrm>
        </p:spPr>
        <p:txBody>
          <a:bodyPr wrap="square" anchor="b">
            <a:normAutofit/>
          </a:bodyPr>
          <a:lstStyle/>
          <a:p>
            <a:r>
              <a:rPr lang="el-GR" sz="4000" dirty="0" err="1"/>
              <a:t>Εντυπο</a:t>
            </a:r>
            <a:r>
              <a:rPr lang="el-GR" sz="4000" dirty="0"/>
              <a:t>-αναπηρία είναι …</a:t>
            </a:r>
            <a:endParaRPr lang="en-US" sz="4000" b="1" dirty="0"/>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sz="half" idx="1"/>
          </p:nvPr>
        </p:nvSpPr>
        <p:spPr>
          <a:xfrm>
            <a:off x="228600" y="1200150"/>
            <a:ext cx="4648200" cy="3810000"/>
          </a:xfrm>
        </p:spPr>
        <p:txBody>
          <a:bodyPr wrap="square" anchor="t">
            <a:normAutofit fontScale="85000" lnSpcReduction="20000"/>
          </a:bodyPr>
          <a:lstStyle/>
          <a:p>
            <a:pPr marL="0" indent="0">
              <a:lnSpc>
                <a:spcPct val="110000"/>
              </a:lnSpc>
              <a:buNone/>
            </a:pPr>
            <a:r>
              <a:rPr lang="el-GR" sz="1800" dirty="0">
                <a:solidFill>
                  <a:srgbClr val="000000"/>
                </a:solidFill>
                <a:effectLst/>
                <a:latin typeface="Arial" panose="020B0604020202020204" pitchFamily="34" charset="0"/>
                <a:ea typeface="Calibri" panose="020F0502020204030204" pitchFamily="34" charset="0"/>
                <a:cs typeface="Arial Unicode MS"/>
              </a:rPr>
              <a:t>Η </a:t>
            </a:r>
            <a:r>
              <a:rPr lang="el-GR" sz="1800" dirty="0" err="1">
                <a:solidFill>
                  <a:srgbClr val="000000"/>
                </a:solidFill>
                <a:effectLst/>
                <a:latin typeface="Arial" panose="020B0604020202020204" pitchFamily="34" charset="0"/>
                <a:ea typeface="Calibri" panose="020F0502020204030204" pitchFamily="34" charset="0"/>
                <a:cs typeface="Arial Unicode MS"/>
              </a:rPr>
              <a:t>εντυπο</a:t>
            </a:r>
            <a:r>
              <a:rPr lang="el-GR" sz="1800" dirty="0">
                <a:solidFill>
                  <a:srgbClr val="000000"/>
                </a:solidFill>
                <a:effectLst/>
                <a:latin typeface="Arial" panose="020B0604020202020204" pitchFamily="34" charset="0"/>
                <a:ea typeface="Calibri" panose="020F0502020204030204" pitchFamily="34" charset="0"/>
                <a:cs typeface="Arial Unicode MS"/>
              </a:rPr>
              <a:t>-αναπηρία ως όρος αναφέρεται στο άρθρο 2 του Ν 4672/2020  «κάθε άτομο με προβλήματα όρασης, που δεν επιδέχονται βελτίωση, ώστε το άτομο να αποκτήσει οπτική λειτουργία ουσιαστικά ισοδύναμη με εκείνη ατόμου χωρίς τέτοια αναπηρία, και το οποίο για τον λόγο αυτόν δεν μπορεί να διαβάζει έντυπα με την ίδια ουσιαστικά ευχέρεια, όπως ένα άτομο χωρίς τέτοιο πρόβλημα, </a:t>
            </a:r>
          </a:p>
          <a:p>
            <a:pPr marL="0" indent="0">
              <a:lnSpc>
                <a:spcPct val="110000"/>
              </a:lnSpc>
              <a:buNone/>
            </a:pPr>
            <a:r>
              <a:rPr lang="el-GR" sz="1800" dirty="0" err="1">
                <a:solidFill>
                  <a:srgbClr val="000000"/>
                </a:solidFill>
                <a:effectLst/>
                <a:latin typeface="Arial" panose="020B0604020202020204" pitchFamily="34" charset="0"/>
                <a:ea typeface="Calibri" panose="020F0502020204030204" pitchFamily="34" charset="0"/>
                <a:cs typeface="Arial Unicode MS"/>
              </a:rPr>
              <a:t>γγ</a:t>
            </a:r>
            <a:r>
              <a:rPr lang="el-GR" sz="1800" dirty="0">
                <a:solidFill>
                  <a:srgbClr val="000000"/>
                </a:solidFill>
                <a:effectLst/>
                <a:latin typeface="Arial" panose="020B0604020202020204" pitchFamily="34" charset="0"/>
                <a:ea typeface="Calibri" panose="020F0502020204030204" pitchFamily="34" charset="0"/>
                <a:cs typeface="Arial Unicode MS"/>
              </a:rPr>
              <a:t>) ένα άτομο που έχει αντιληπτική ή αναγνωστική αναπηρία και δεν είναι, ως εκ τούτου, σε θέση να διαβάζει έντυπα με την ίδια ουσιαστικά ευχέρεια, όπως ένα άτομο χωρίς τέτοια αναπηρία, </a:t>
            </a:r>
          </a:p>
          <a:p>
            <a:pPr marL="0" indent="0">
              <a:lnSpc>
                <a:spcPct val="110000"/>
              </a:lnSpc>
              <a:buNone/>
            </a:pPr>
            <a:r>
              <a:rPr lang="el-GR" sz="1800" dirty="0" err="1">
                <a:solidFill>
                  <a:srgbClr val="000000"/>
                </a:solidFill>
                <a:effectLst/>
                <a:latin typeface="Arial" panose="020B0604020202020204" pitchFamily="34" charset="0"/>
                <a:ea typeface="Calibri" panose="020F0502020204030204" pitchFamily="34" charset="0"/>
                <a:cs typeface="Arial Unicode MS"/>
              </a:rPr>
              <a:t>δδ</a:t>
            </a:r>
            <a:r>
              <a:rPr lang="el-GR" sz="1800" dirty="0">
                <a:solidFill>
                  <a:srgbClr val="000000"/>
                </a:solidFill>
                <a:effectLst/>
                <a:latin typeface="Arial" panose="020B0604020202020204" pitchFamily="34" charset="0"/>
                <a:ea typeface="Calibri" panose="020F0502020204030204" pitchFamily="34" charset="0"/>
                <a:cs typeface="Arial Unicode MS"/>
              </a:rPr>
              <a:t>) ένα άτομο που δεν είναι σε θέση, λόγω σωματικής ανικανότητας, να κρατήσει στα χέρια του ή να χειρισθεί βιβλίο ή να εστιάσει ή να μετακινήσει το βλέμμα του, σε βαθμό που κανονικά θα ήταν ικανοποιητικός για να μπορεί να διαβάζει».</a:t>
            </a:r>
          </a:p>
        </p:txBody>
      </p:sp>
      <p:pic>
        <p:nvPicPr>
          <p:cNvPr id="4" name="Εικόνα 3">
            <a:extLst>
              <a:ext uri="{FF2B5EF4-FFF2-40B4-BE49-F238E27FC236}">
                <a16:creationId xmlns:a16="http://schemas.microsoft.com/office/drawing/2014/main" id="{6BA90D8B-24DC-4CB4-B197-5A78293CEE2B}"/>
              </a:ext>
            </a:extLst>
          </p:cNvPr>
          <p:cNvPicPr>
            <a:picLocks noChangeAspect="1"/>
          </p:cNvPicPr>
          <p:nvPr/>
        </p:nvPicPr>
        <p:blipFill>
          <a:blip r:embed="rId3"/>
          <a:stretch>
            <a:fillRect/>
          </a:stretch>
        </p:blipFill>
        <p:spPr>
          <a:xfrm>
            <a:off x="4648200" y="1551289"/>
            <a:ext cx="4038600" cy="2695765"/>
          </a:xfrm>
          <a:prstGeom prst="rect">
            <a:avLst/>
          </a:prstGeom>
          <a:noFill/>
        </p:spPr>
      </p:pic>
    </p:spTree>
    <p:extLst>
      <p:ext uri="{BB962C8B-B14F-4D97-AF65-F5344CB8AC3E}">
        <p14:creationId xmlns:p14="http://schemas.microsoft.com/office/powerpoint/2010/main" val="1283141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ED9ED-FFEA-4C6F-AAD0-33D388AF4AD7}"/>
              </a:ext>
            </a:extLst>
          </p:cNvPr>
          <p:cNvSpPr>
            <a:spLocks noGrp="1"/>
          </p:cNvSpPr>
          <p:nvPr>
            <p:ph type="title"/>
          </p:nvPr>
        </p:nvSpPr>
        <p:spPr>
          <a:xfrm>
            <a:off x="477050" y="217811"/>
            <a:ext cx="8305800" cy="545306"/>
          </a:xfrm>
        </p:spPr>
        <p:txBody>
          <a:bodyPr/>
          <a:lstStyle/>
          <a:p>
            <a:r>
              <a:rPr lang="el-GR" dirty="0">
                <a:latin typeface="Tahoma" panose="020B0604030504040204" pitchFamily="34" charset="0"/>
              </a:rPr>
              <a:t>Άτομα με προβλήματα όρασης</a:t>
            </a:r>
          </a:p>
        </p:txBody>
      </p:sp>
      <p:sp>
        <p:nvSpPr>
          <p:cNvPr id="3" name="Θέση περιεχομένου 2">
            <a:extLst>
              <a:ext uri="{FF2B5EF4-FFF2-40B4-BE49-F238E27FC236}">
                <a16:creationId xmlns:a16="http://schemas.microsoft.com/office/drawing/2014/main" id="{7CAF7CBA-B831-43E5-A6AD-46734D5E38E2}"/>
              </a:ext>
            </a:extLst>
          </p:cNvPr>
          <p:cNvSpPr>
            <a:spLocks noGrp="1"/>
          </p:cNvSpPr>
          <p:nvPr>
            <p:ph idx="1"/>
          </p:nvPr>
        </p:nvSpPr>
        <p:spPr>
          <a:xfrm>
            <a:off x="216632" y="1047750"/>
            <a:ext cx="8851168" cy="3962400"/>
          </a:xfrm>
        </p:spPr>
        <p:txBody>
          <a:bodyPr/>
          <a:lstStyle/>
          <a:p>
            <a:r>
              <a:rPr lang="el-GR" sz="1600" dirty="0">
                <a:latin typeface="+mn-lt"/>
              </a:rPr>
              <a:t>Οπτική διαταραχή (αγγλ. </a:t>
            </a:r>
            <a:r>
              <a:rPr lang="el-GR" sz="1600" dirty="0" err="1">
                <a:latin typeface="+mn-lt"/>
              </a:rPr>
              <a:t>visual</a:t>
            </a:r>
            <a:r>
              <a:rPr lang="el-GR" sz="1600" dirty="0">
                <a:latin typeface="+mn-lt"/>
              </a:rPr>
              <a:t> </a:t>
            </a:r>
            <a:r>
              <a:rPr lang="el-GR" sz="1600" dirty="0" err="1">
                <a:latin typeface="+mn-lt"/>
              </a:rPr>
              <a:t>impairment</a:t>
            </a:r>
            <a:r>
              <a:rPr lang="el-GR" sz="1600" dirty="0">
                <a:latin typeface="+mn-lt"/>
              </a:rPr>
              <a:t>), είναι η κατάσταση στην οποία ένα άτομο έχει χάσει πλήρως ή μερικώς την αίσθηση της όρασης. Ο Παγκόσμιος Οργανισμός Υγείας χρησιμοποιεί την ακόλουθη κατηγοριοποίηση της οπτικής διαταραχής : </a:t>
            </a:r>
          </a:p>
          <a:p>
            <a:r>
              <a:rPr lang="el-GR" sz="1600" dirty="0">
                <a:latin typeface="+mn-lt"/>
              </a:rPr>
              <a:t>20/30 έως 20/60: θεωρείται ήπια απώλεια της όρασης </a:t>
            </a:r>
          </a:p>
          <a:p>
            <a:r>
              <a:rPr lang="el-GR" sz="1600" dirty="0">
                <a:latin typeface="+mn-lt"/>
              </a:rPr>
              <a:t>ή σχεδόν φυσιολογική όραση</a:t>
            </a:r>
          </a:p>
          <a:p>
            <a:r>
              <a:rPr lang="el-GR" sz="1600" dirty="0">
                <a:latin typeface="+mn-lt"/>
              </a:rPr>
              <a:t>20/70 έως 20/160: θεωρείται μέτρια οπτική διαταραχή </a:t>
            </a:r>
          </a:p>
          <a:p>
            <a:r>
              <a:rPr lang="el-GR" sz="1600" dirty="0">
                <a:latin typeface="+mn-lt"/>
              </a:rPr>
              <a:t>ή μερική απώλεια της όρασης</a:t>
            </a:r>
          </a:p>
          <a:p>
            <a:r>
              <a:rPr lang="el-GR" sz="1600" dirty="0">
                <a:latin typeface="+mn-lt"/>
              </a:rPr>
              <a:t>20/200 έως 20/400: θεωρείται σοβαρή οπτική διαταραχή </a:t>
            </a:r>
          </a:p>
          <a:p>
            <a:r>
              <a:rPr lang="el-GR" sz="1600" dirty="0">
                <a:latin typeface="+mn-lt"/>
              </a:rPr>
              <a:t>ή σοβαρή απώλεια της όρασης</a:t>
            </a:r>
          </a:p>
          <a:p>
            <a:r>
              <a:rPr lang="el-GR" sz="1600" dirty="0">
                <a:latin typeface="+mn-lt"/>
              </a:rPr>
              <a:t>20/500 έως 20 / 1.000: θεωρείται βαριά οπτική διαταραχή </a:t>
            </a:r>
          </a:p>
          <a:p>
            <a:r>
              <a:rPr lang="el-GR" sz="1600" dirty="0">
                <a:latin typeface="+mn-lt"/>
              </a:rPr>
              <a:t>ή βαριά απώλεια της όρασης</a:t>
            </a:r>
          </a:p>
          <a:p>
            <a:r>
              <a:rPr lang="el-GR" sz="1600" dirty="0">
                <a:latin typeface="+mn-lt"/>
              </a:rPr>
              <a:t>Περισσότερο από 20 / 1.000: θεωρείται σχεδόν ολική τύφλωση</a:t>
            </a:r>
          </a:p>
          <a:p>
            <a:r>
              <a:rPr lang="el-GR" sz="1600" dirty="0">
                <a:latin typeface="+mn-lt"/>
              </a:rPr>
              <a:t>Μη αντίληψη φωτός (</a:t>
            </a:r>
            <a:r>
              <a:rPr lang="el-GR" sz="1600" dirty="0" err="1">
                <a:latin typeface="+mn-lt"/>
              </a:rPr>
              <a:t>NLP</a:t>
            </a:r>
            <a:r>
              <a:rPr lang="el-GR" sz="1600" dirty="0">
                <a:latin typeface="+mn-lt"/>
              </a:rPr>
              <a:t>): θεωρείται ολική τύφλωση</a:t>
            </a:r>
            <a:endParaRPr lang="en-US" sz="1600" dirty="0">
              <a:latin typeface="+mn-lt"/>
            </a:endParaRPr>
          </a:p>
          <a:p>
            <a:endParaRPr lang="el-GR" sz="1600" dirty="0">
              <a:latin typeface="Tahoma" panose="020B0604030504040204" pitchFamily="34" charset="0"/>
            </a:endParaRPr>
          </a:p>
        </p:txBody>
      </p:sp>
      <p:pic>
        <p:nvPicPr>
          <p:cNvPr id="4" name="Εικόνα 3">
            <a:extLst>
              <a:ext uri="{FF2B5EF4-FFF2-40B4-BE49-F238E27FC236}">
                <a16:creationId xmlns:a16="http://schemas.microsoft.com/office/drawing/2014/main" id="{81836606-B1FD-363E-4CE7-AA2E3ED27CFD}"/>
              </a:ext>
            </a:extLst>
          </p:cNvPr>
          <p:cNvPicPr>
            <a:picLocks noChangeAspect="1"/>
          </p:cNvPicPr>
          <p:nvPr/>
        </p:nvPicPr>
        <p:blipFill>
          <a:blip r:embed="rId2"/>
          <a:stretch>
            <a:fillRect/>
          </a:stretch>
        </p:blipFill>
        <p:spPr>
          <a:xfrm>
            <a:off x="7010400" y="2190750"/>
            <a:ext cx="1916968" cy="2587907"/>
          </a:xfrm>
          <a:prstGeom prst="rect">
            <a:avLst/>
          </a:prstGeom>
        </p:spPr>
      </p:pic>
    </p:spTree>
    <p:extLst>
      <p:ext uri="{BB962C8B-B14F-4D97-AF65-F5344CB8AC3E}">
        <p14:creationId xmlns:p14="http://schemas.microsoft.com/office/powerpoint/2010/main" val="1026006626"/>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ED9ED-FFEA-4C6F-AAD0-33D388AF4AD7}"/>
              </a:ext>
            </a:extLst>
          </p:cNvPr>
          <p:cNvSpPr>
            <a:spLocks noGrp="1"/>
          </p:cNvSpPr>
          <p:nvPr>
            <p:ph type="title"/>
          </p:nvPr>
        </p:nvSpPr>
        <p:spPr>
          <a:xfrm>
            <a:off x="457200" y="208361"/>
            <a:ext cx="8229600" cy="458390"/>
          </a:xfrm>
        </p:spPr>
        <p:txBody>
          <a:bodyPr/>
          <a:lstStyle/>
          <a:p>
            <a:r>
              <a:rPr lang="el-GR" dirty="0">
                <a:latin typeface="Tahoma" panose="020B0604030504040204" pitchFamily="34" charset="0"/>
              </a:rPr>
              <a:t>Άτομα με προβλήματα όρασης</a:t>
            </a:r>
          </a:p>
        </p:txBody>
      </p:sp>
      <p:pic>
        <p:nvPicPr>
          <p:cNvPr id="10" name="Εικόνα 9">
            <a:extLst>
              <a:ext uri="{FF2B5EF4-FFF2-40B4-BE49-F238E27FC236}">
                <a16:creationId xmlns:a16="http://schemas.microsoft.com/office/drawing/2014/main" id="{CEA7B861-A4C6-166B-191B-7ECF5BECCB8D}"/>
              </a:ext>
            </a:extLst>
          </p:cNvPr>
          <p:cNvPicPr>
            <a:picLocks noChangeAspect="1"/>
          </p:cNvPicPr>
          <p:nvPr/>
        </p:nvPicPr>
        <p:blipFill>
          <a:blip r:embed="rId3"/>
          <a:stretch>
            <a:fillRect/>
          </a:stretch>
        </p:blipFill>
        <p:spPr>
          <a:xfrm>
            <a:off x="304800" y="2818540"/>
            <a:ext cx="3377477" cy="2249619"/>
          </a:xfrm>
          <a:prstGeom prst="rect">
            <a:avLst/>
          </a:prstGeom>
        </p:spPr>
      </p:pic>
      <p:sp>
        <p:nvSpPr>
          <p:cNvPr id="7" name="Θέση κειμένου 6">
            <a:extLst>
              <a:ext uri="{FF2B5EF4-FFF2-40B4-BE49-F238E27FC236}">
                <a16:creationId xmlns:a16="http://schemas.microsoft.com/office/drawing/2014/main" id="{F84F2336-129A-E162-86D0-FB5E9559DACB}"/>
              </a:ext>
            </a:extLst>
          </p:cNvPr>
          <p:cNvSpPr>
            <a:spLocks noGrp="1"/>
          </p:cNvSpPr>
          <p:nvPr>
            <p:ph type="body" sz="half" idx="1"/>
          </p:nvPr>
        </p:nvSpPr>
        <p:spPr>
          <a:xfrm>
            <a:off x="304799" y="1047750"/>
            <a:ext cx="3023285" cy="1124810"/>
          </a:xfrm>
        </p:spPr>
        <p:txBody>
          <a:bodyPr/>
          <a:lstStyle/>
          <a:p>
            <a:pPr marL="0" indent="0">
              <a:buNone/>
            </a:pPr>
            <a:r>
              <a:rPr lang="el-GR" sz="1400" dirty="0"/>
              <a:t>Γλαύκωμα και </a:t>
            </a:r>
            <a:r>
              <a:rPr lang="el-GR" sz="1400" dirty="0" err="1"/>
              <a:t>Μελαγχρωστική</a:t>
            </a:r>
            <a:r>
              <a:rPr lang="el-GR" sz="1400" dirty="0"/>
              <a:t> </a:t>
            </a:r>
            <a:r>
              <a:rPr lang="el-GR" sz="1400" dirty="0" err="1"/>
              <a:t>ΑμφιβληστροειδίτιδαΧάθηκαν</a:t>
            </a:r>
            <a:r>
              <a:rPr lang="el-GR" sz="1400" dirty="0"/>
              <a:t> σημεία όρασης, αρχικά στα άκρα της όρασης, οδηγώντας σε «όραση σήραγγας»</a:t>
            </a:r>
          </a:p>
        </p:txBody>
      </p:sp>
      <p:sp>
        <p:nvSpPr>
          <p:cNvPr id="8" name="Θέση περιεχομένου 7">
            <a:extLst>
              <a:ext uri="{FF2B5EF4-FFF2-40B4-BE49-F238E27FC236}">
                <a16:creationId xmlns:a16="http://schemas.microsoft.com/office/drawing/2014/main" id="{9F92C32D-3325-D706-82B0-6FADBA51784F}"/>
              </a:ext>
            </a:extLst>
          </p:cNvPr>
          <p:cNvSpPr>
            <a:spLocks noGrp="1"/>
          </p:cNvSpPr>
          <p:nvPr>
            <p:ph sz="quarter" idx="2"/>
          </p:nvPr>
        </p:nvSpPr>
        <p:spPr>
          <a:xfrm>
            <a:off x="6934200" y="1200150"/>
            <a:ext cx="2079186" cy="1295399"/>
          </a:xfrm>
        </p:spPr>
        <p:txBody>
          <a:bodyPr/>
          <a:lstStyle/>
          <a:p>
            <a:pPr marL="0" indent="0">
              <a:buNone/>
            </a:pPr>
            <a:r>
              <a:rPr lang="el-GR" sz="1400" dirty="0"/>
              <a:t>Διαβητική </a:t>
            </a:r>
            <a:r>
              <a:rPr lang="el-GR" sz="1400" dirty="0" err="1"/>
              <a:t>αμφιβληστροειδοπάθεια</a:t>
            </a:r>
            <a:r>
              <a:rPr lang="el-GR" sz="1400" dirty="0"/>
              <a:t> Απώλεια κεντρικής όρασης (</a:t>
            </a:r>
            <a:r>
              <a:rPr lang="el-GR" sz="1400" dirty="0" err="1"/>
              <a:t>κηλιδοπάθεια</a:t>
            </a:r>
            <a:r>
              <a:rPr lang="el-GR" sz="1400" dirty="0"/>
              <a:t>) ή αποσπασματική και θολή όραση</a:t>
            </a:r>
          </a:p>
        </p:txBody>
      </p:sp>
      <p:sp>
        <p:nvSpPr>
          <p:cNvPr id="9" name="Θέση περιεχομένου 8">
            <a:extLst>
              <a:ext uri="{FF2B5EF4-FFF2-40B4-BE49-F238E27FC236}">
                <a16:creationId xmlns:a16="http://schemas.microsoft.com/office/drawing/2014/main" id="{4C98A9F9-2F0F-B384-597F-43721C613903}"/>
              </a:ext>
            </a:extLst>
          </p:cNvPr>
          <p:cNvSpPr>
            <a:spLocks noGrp="1"/>
          </p:cNvSpPr>
          <p:nvPr>
            <p:ph sz="quarter" idx="3"/>
          </p:nvPr>
        </p:nvSpPr>
        <p:spPr>
          <a:xfrm>
            <a:off x="3810000" y="3790949"/>
            <a:ext cx="2133600" cy="1144189"/>
          </a:xfrm>
        </p:spPr>
        <p:txBody>
          <a:bodyPr/>
          <a:lstStyle/>
          <a:p>
            <a:pPr marL="0" indent="0">
              <a:buNone/>
            </a:pPr>
            <a:r>
              <a:rPr lang="el-GR" sz="1400" dirty="0"/>
              <a:t>Μια απεικόνιση της προβολής κειμένου με καταρράκτη</a:t>
            </a:r>
          </a:p>
        </p:txBody>
      </p:sp>
      <p:pic>
        <p:nvPicPr>
          <p:cNvPr id="11" name="Εικόνα 10">
            <a:extLst>
              <a:ext uri="{FF2B5EF4-FFF2-40B4-BE49-F238E27FC236}">
                <a16:creationId xmlns:a16="http://schemas.microsoft.com/office/drawing/2014/main" id="{B31E9FE4-CA5C-E1B7-E7EB-25B0BB9DBFAF}"/>
              </a:ext>
            </a:extLst>
          </p:cNvPr>
          <p:cNvPicPr>
            <a:picLocks noChangeAspect="1"/>
          </p:cNvPicPr>
          <p:nvPr/>
        </p:nvPicPr>
        <p:blipFill>
          <a:blip r:embed="rId4"/>
          <a:stretch>
            <a:fillRect/>
          </a:stretch>
        </p:blipFill>
        <p:spPr>
          <a:xfrm>
            <a:off x="3556685" y="756558"/>
            <a:ext cx="3148915" cy="2211287"/>
          </a:xfrm>
          <a:prstGeom prst="rect">
            <a:avLst/>
          </a:prstGeom>
        </p:spPr>
      </p:pic>
      <p:pic>
        <p:nvPicPr>
          <p:cNvPr id="12" name="Εικόνα 11">
            <a:extLst>
              <a:ext uri="{FF2B5EF4-FFF2-40B4-BE49-F238E27FC236}">
                <a16:creationId xmlns:a16="http://schemas.microsoft.com/office/drawing/2014/main" id="{3CE1D100-70A9-3AAF-041C-94F595D698BF}"/>
              </a:ext>
            </a:extLst>
          </p:cNvPr>
          <p:cNvPicPr>
            <a:picLocks noChangeAspect="1"/>
          </p:cNvPicPr>
          <p:nvPr/>
        </p:nvPicPr>
        <p:blipFill>
          <a:blip r:embed="rId5"/>
          <a:stretch>
            <a:fillRect/>
          </a:stretch>
        </p:blipFill>
        <p:spPr>
          <a:xfrm>
            <a:off x="6065855" y="2966753"/>
            <a:ext cx="2947531" cy="1968385"/>
          </a:xfrm>
          <a:prstGeom prst="rect">
            <a:avLst/>
          </a:prstGeom>
        </p:spPr>
      </p:pic>
      <p:sp>
        <p:nvSpPr>
          <p:cNvPr id="13" name="Βέλος: Κάτω 12">
            <a:extLst>
              <a:ext uri="{FF2B5EF4-FFF2-40B4-BE49-F238E27FC236}">
                <a16:creationId xmlns:a16="http://schemas.microsoft.com/office/drawing/2014/main" id="{568AC51B-211D-5228-0F25-008C4EAF1C09}"/>
              </a:ext>
            </a:extLst>
          </p:cNvPr>
          <p:cNvSpPr/>
          <p:nvPr/>
        </p:nvSpPr>
        <p:spPr bwMode="auto">
          <a:xfrm>
            <a:off x="7696200" y="2571750"/>
            <a:ext cx="228600" cy="39500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charset="0"/>
            </a:endParaRPr>
          </a:p>
        </p:txBody>
      </p:sp>
      <p:sp>
        <p:nvSpPr>
          <p:cNvPr id="14" name="Βέλος: Επάνω 13">
            <a:extLst>
              <a:ext uri="{FF2B5EF4-FFF2-40B4-BE49-F238E27FC236}">
                <a16:creationId xmlns:a16="http://schemas.microsoft.com/office/drawing/2014/main" id="{065B1CAC-C551-C8CA-5D08-9D7661B45B5A}"/>
              </a:ext>
            </a:extLst>
          </p:cNvPr>
          <p:cNvSpPr/>
          <p:nvPr/>
        </p:nvSpPr>
        <p:spPr bwMode="auto">
          <a:xfrm>
            <a:off x="4648200" y="3257550"/>
            <a:ext cx="304800" cy="4572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charset="0"/>
            </a:endParaRPr>
          </a:p>
        </p:txBody>
      </p:sp>
      <p:sp>
        <p:nvSpPr>
          <p:cNvPr id="15" name="Βέλος: Κάτω 14">
            <a:extLst>
              <a:ext uri="{FF2B5EF4-FFF2-40B4-BE49-F238E27FC236}">
                <a16:creationId xmlns:a16="http://schemas.microsoft.com/office/drawing/2014/main" id="{C27C1F90-9B5C-3B7D-6510-99D698F6390A}"/>
              </a:ext>
            </a:extLst>
          </p:cNvPr>
          <p:cNvSpPr/>
          <p:nvPr/>
        </p:nvSpPr>
        <p:spPr bwMode="auto">
          <a:xfrm>
            <a:off x="1793408" y="2298047"/>
            <a:ext cx="228600" cy="39500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09045813"/>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ED9ED-FFEA-4C6F-AAD0-33D388AF4AD7}"/>
              </a:ext>
            </a:extLst>
          </p:cNvPr>
          <p:cNvSpPr>
            <a:spLocks noGrp="1"/>
          </p:cNvSpPr>
          <p:nvPr>
            <p:ph type="title"/>
          </p:nvPr>
        </p:nvSpPr>
        <p:spPr>
          <a:xfrm>
            <a:off x="477050" y="217811"/>
            <a:ext cx="8305800" cy="545306"/>
          </a:xfrm>
        </p:spPr>
        <p:txBody>
          <a:bodyPr/>
          <a:lstStyle/>
          <a:p>
            <a:r>
              <a:rPr lang="el-GR" dirty="0">
                <a:latin typeface="Tahoma" panose="020B0604030504040204" pitchFamily="34" charset="0"/>
              </a:rPr>
              <a:t>Με αντιληπτική αναπηρία</a:t>
            </a:r>
          </a:p>
        </p:txBody>
      </p:sp>
      <p:sp>
        <p:nvSpPr>
          <p:cNvPr id="3" name="Θέση περιεχομένου 2">
            <a:extLst>
              <a:ext uri="{FF2B5EF4-FFF2-40B4-BE49-F238E27FC236}">
                <a16:creationId xmlns:a16="http://schemas.microsoft.com/office/drawing/2014/main" id="{7CAF7CBA-B831-43E5-A6AD-46734D5E38E2}"/>
              </a:ext>
            </a:extLst>
          </p:cNvPr>
          <p:cNvSpPr>
            <a:spLocks noGrp="1"/>
          </p:cNvSpPr>
          <p:nvPr>
            <p:ph idx="1"/>
          </p:nvPr>
        </p:nvSpPr>
        <p:spPr/>
        <p:txBody>
          <a:bodyPr/>
          <a:lstStyle/>
          <a:p>
            <a:r>
              <a:rPr lang="el-GR" sz="1600" dirty="0">
                <a:latin typeface="Tahoma" panose="020B0604030504040204" pitchFamily="34" charset="0"/>
              </a:rPr>
              <a:t>Άτομα σε μια </a:t>
            </a:r>
            <a:r>
              <a:rPr lang="el-GR" sz="1600" dirty="0" err="1">
                <a:latin typeface="Tahoma" panose="020B0604030504040204" pitchFamily="34" charset="0"/>
              </a:rPr>
              <a:t>νευρο</a:t>
            </a:r>
            <a:r>
              <a:rPr lang="el-GR" sz="1600" dirty="0">
                <a:latin typeface="Tahoma" panose="020B0604030504040204" pitchFamily="34" charset="0"/>
              </a:rPr>
              <a:t>-αναπτυξιακή κατάσταση που παρεμποδίζει την εκμάθηση βασικών δεξιοτήτων όπως η ανάγνωση, η γραφή ή τα μαθηματικά</a:t>
            </a:r>
            <a:endParaRPr lang="en-US" sz="1600" dirty="0">
              <a:latin typeface="Tahoma" panose="020B0604030504040204" pitchFamily="34" charset="0"/>
            </a:endParaRPr>
          </a:p>
          <a:p>
            <a:r>
              <a:rPr lang="el-GR" sz="1600" dirty="0">
                <a:latin typeface="Tahoma" panose="020B0604030504040204" pitchFamily="34" charset="0"/>
              </a:rPr>
              <a:t>Ανάγνωση και η Γραφή προϋποθέτουν μια σύνθετη γνωστική διεργασία, η οποία εμπλέκει:</a:t>
            </a:r>
          </a:p>
          <a:p>
            <a:pPr lvl="1"/>
            <a:r>
              <a:rPr lang="el-GR" sz="1200" dirty="0">
                <a:latin typeface="Tahoma" panose="020B0604030504040204" pitchFamily="34" charset="0"/>
              </a:rPr>
              <a:t>το οπτικοακουστικό αντιληπτικό σύστημα τη συμβολική λειτουργία της σκέψης</a:t>
            </a:r>
          </a:p>
          <a:p>
            <a:pPr lvl="1"/>
            <a:r>
              <a:rPr lang="el-GR" sz="1200" dirty="0">
                <a:latin typeface="Tahoma" panose="020B0604030504040204" pitchFamily="34" charset="0"/>
              </a:rPr>
              <a:t>τη διαμόρφωση εννοιών</a:t>
            </a:r>
          </a:p>
          <a:p>
            <a:pPr lvl="1"/>
            <a:r>
              <a:rPr lang="el-GR" sz="1200" dirty="0">
                <a:latin typeface="Tahoma" panose="020B0604030504040204" pitchFamily="34" charset="0"/>
              </a:rPr>
              <a:t>τη λειτουργία της μνήμης</a:t>
            </a:r>
          </a:p>
          <a:p>
            <a:pPr lvl="1"/>
            <a:r>
              <a:rPr lang="el-GR" sz="1200" dirty="0">
                <a:latin typeface="Tahoma" panose="020B0604030504040204" pitchFamily="34" charset="0"/>
              </a:rPr>
              <a:t>την ομαλή λειτουργία του κεντρικού νευρικού συστήματος</a:t>
            </a:r>
          </a:p>
          <a:p>
            <a:r>
              <a:rPr lang="el-GR" sz="1600" dirty="0">
                <a:latin typeface="Tahoma" panose="020B0604030504040204" pitchFamily="34" charset="0"/>
              </a:rPr>
              <a:t>Συνήθως, τα άτομα που συναντούν σοβαρές δυσκολίες στο γραπτό και τον προφορικό λόγο υπάγονται στην κατηγορία των δυσλεκτικών ή δυσλεξικών ατόμων</a:t>
            </a:r>
          </a:p>
        </p:txBody>
      </p:sp>
    </p:spTree>
    <p:extLst>
      <p:ext uri="{BB962C8B-B14F-4D97-AF65-F5344CB8AC3E}">
        <p14:creationId xmlns:p14="http://schemas.microsoft.com/office/powerpoint/2010/main" val="3448241772"/>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ED9ED-FFEA-4C6F-AAD0-33D388AF4AD7}"/>
              </a:ext>
            </a:extLst>
          </p:cNvPr>
          <p:cNvSpPr>
            <a:spLocks noGrp="1"/>
          </p:cNvSpPr>
          <p:nvPr>
            <p:ph type="title"/>
          </p:nvPr>
        </p:nvSpPr>
        <p:spPr>
          <a:xfrm>
            <a:off x="477050" y="217811"/>
            <a:ext cx="8305800" cy="545306"/>
          </a:xfrm>
        </p:spPr>
        <p:txBody>
          <a:bodyPr/>
          <a:lstStyle/>
          <a:p>
            <a:r>
              <a:rPr lang="el-GR" dirty="0">
                <a:latin typeface="Tahoma" panose="020B0604030504040204" pitchFamily="34" charset="0"/>
              </a:rPr>
              <a:t>Με κινητικές αναπηρίες</a:t>
            </a:r>
          </a:p>
        </p:txBody>
      </p:sp>
      <p:sp>
        <p:nvSpPr>
          <p:cNvPr id="3" name="Θέση περιεχομένου 2">
            <a:extLst>
              <a:ext uri="{FF2B5EF4-FFF2-40B4-BE49-F238E27FC236}">
                <a16:creationId xmlns:a16="http://schemas.microsoft.com/office/drawing/2014/main" id="{7CAF7CBA-B831-43E5-A6AD-46734D5E38E2}"/>
              </a:ext>
            </a:extLst>
          </p:cNvPr>
          <p:cNvSpPr>
            <a:spLocks noGrp="1"/>
          </p:cNvSpPr>
          <p:nvPr>
            <p:ph idx="1"/>
          </p:nvPr>
        </p:nvSpPr>
        <p:spPr>
          <a:xfrm>
            <a:off x="228600" y="1123950"/>
            <a:ext cx="8458200" cy="3474244"/>
          </a:xfrm>
        </p:spPr>
        <p:txBody>
          <a:bodyPr/>
          <a:lstStyle/>
          <a:p>
            <a:r>
              <a:rPr lang="el-GR" sz="1600" dirty="0">
                <a:latin typeface="Tahoma" panose="020B0604030504040204" pitchFamily="34" charset="0"/>
              </a:rPr>
              <a:t>Κατά τη μαθησιακή διαδικασία, τα άτομα με κινητικές αναπηρίες μπορεί να δυσκολεύονται:</a:t>
            </a:r>
          </a:p>
          <a:p>
            <a:r>
              <a:rPr lang="el-GR" sz="1600" dirty="0">
                <a:latin typeface="Tahoma" panose="020B0604030504040204" pitchFamily="34" charset="0"/>
              </a:rPr>
              <a:t>Να έχουν πρόσβαση και να χρησιμοποιούν τις εγκαταστάσεις του Πανεπιστημίου</a:t>
            </a:r>
          </a:p>
          <a:p>
            <a:r>
              <a:rPr lang="el-GR" sz="1600" dirty="0">
                <a:latin typeface="Tahoma" panose="020B0604030504040204" pitchFamily="34" charset="0"/>
              </a:rPr>
              <a:t>Να μετακινηθούν γρήγορα από την μια αίθουσα στην άλλη και από κτίριο σε κτίριο</a:t>
            </a:r>
          </a:p>
          <a:p>
            <a:r>
              <a:rPr lang="el-GR" sz="1600" dirty="0">
                <a:latin typeface="Tahoma" panose="020B0604030504040204" pitchFamily="34" charset="0"/>
              </a:rPr>
              <a:t>Να παραμένουν στην ίδια θέση για πολλή ώρα, π.χ. για τους φοιτητές με διαταραχές στην σπονδυλική στήλη είναι επώδυνη η παραμονή τους στην τάξη για πολλές ώρες </a:t>
            </a:r>
          </a:p>
          <a:p>
            <a:r>
              <a:rPr lang="el-GR" sz="1600" dirty="0">
                <a:latin typeface="Tahoma" panose="020B0604030504040204" pitchFamily="34" charset="0"/>
              </a:rPr>
              <a:t>Να εκτελούν με ακρίβεια δραστηριότητες με τα χέρια τους, π.χ.: για τους φοιτητές με αναπηρίες στα χέρια είναι δύσκολο να κρατάνε σημειώσεις ή να συμμετέχουν πλήρως σε εργαστήρια, </a:t>
            </a:r>
            <a:r>
              <a:rPr lang="el-GR" sz="1600" b="1" dirty="0">
                <a:latin typeface="Tahoma" panose="020B0604030504040204" pitchFamily="34" charset="0"/>
              </a:rPr>
              <a:t>να διαβάζουν ένα βιβλίο</a:t>
            </a:r>
            <a:r>
              <a:rPr lang="el-GR" sz="1600" dirty="0">
                <a:latin typeface="Tahoma" panose="020B0604030504040204" pitchFamily="34" charset="0"/>
              </a:rPr>
              <a:t>.</a:t>
            </a:r>
          </a:p>
          <a:p>
            <a:r>
              <a:rPr lang="el-GR" sz="1600" dirty="0">
                <a:latin typeface="Tahoma" panose="020B0604030504040204" pitchFamily="34" charset="0"/>
              </a:rPr>
              <a:t>Να ζει κανείς με κινητικές αναπηρίες μπορεί να σημαίνει ότι έχει και πρόσθετα προβλήματα, μεταξύ άλλων δυσκολίες στην ομιλία και στην μνήμη, προβλήματα με την απομνημόνευση και την επεξεργασία πληροφοριών, αντιληπτικές δυσκολίες, και, τελευταίο αλλά εξίσου σημαντικό, τον πόνο.</a:t>
            </a:r>
          </a:p>
        </p:txBody>
      </p:sp>
    </p:spTree>
    <p:extLst>
      <p:ext uri="{BB962C8B-B14F-4D97-AF65-F5344CB8AC3E}">
        <p14:creationId xmlns:p14="http://schemas.microsoft.com/office/powerpoint/2010/main" val="2568289749"/>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ED9ED-FFEA-4C6F-AAD0-33D388AF4AD7}"/>
              </a:ext>
            </a:extLst>
          </p:cNvPr>
          <p:cNvSpPr>
            <a:spLocks noGrp="1"/>
          </p:cNvSpPr>
          <p:nvPr>
            <p:ph type="title"/>
          </p:nvPr>
        </p:nvSpPr>
        <p:spPr>
          <a:xfrm>
            <a:off x="477050" y="217811"/>
            <a:ext cx="8305800" cy="545306"/>
          </a:xfrm>
        </p:spPr>
        <p:txBody>
          <a:bodyPr/>
          <a:lstStyle/>
          <a:p>
            <a:r>
              <a:rPr lang="el-GR" dirty="0">
                <a:latin typeface="Arial" panose="020B0604020202020204" pitchFamily="34" charset="0"/>
                <a:cs typeface="Arial" panose="020B0604020202020204" pitchFamily="34" charset="0"/>
              </a:rPr>
              <a:t>Προγράμματα ανάγνωσης οθόνης</a:t>
            </a:r>
          </a:p>
        </p:txBody>
      </p:sp>
      <p:sp>
        <p:nvSpPr>
          <p:cNvPr id="3" name="Θέση περιεχομένου 2">
            <a:extLst>
              <a:ext uri="{FF2B5EF4-FFF2-40B4-BE49-F238E27FC236}">
                <a16:creationId xmlns:a16="http://schemas.microsoft.com/office/drawing/2014/main" id="{7CAF7CBA-B831-43E5-A6AD-46734D5E38E2}"/>
              </a:ext>
            </a:extLst>
          </p:cNvPr>
          <p:cNvSpPr>
            <a:spLocks noGrp="1"/>
          </p:cNvSpPr>
          <p:nvPr>
            <p:ph idx="1"/>
          </p:nvPr>
        </p:nvSpPr>
        <p:spPr>
          <a:xfrm>
            <a:off x="457200" y="1200149"/>
            <a:ext cx="8229600" cy="3725539"/>
          </a:xfrm>
        </p:spPr>
        <p:txBody>
          <a:bodyPr/>
          <a:lstStyle/>
          <a:p>
            <a:pPr marL="0" indent="0">
              <a:buNone/>
            </a:pPr>
            <a:r>
              <a:rPr lang="en-US" sz="1600" dirty="0">
                <a:latin typeface="+mn-lt"/>
              </a:rPr>
              <a:t>Windows</a:t>
            </a:r>
          </a:p>
          <a:p>
            <a:r>
              <a:rPr lang="en-US" sz="1600" dirty="0">
                <a:latin typeface="+mn-lt"/>
              </a:rPr>
              <a:t>JAWS</a:t>
            </a:r>
          </a:p>
          <a:p>
            <a:r>
              <a:rPr lang="en-US" sz="1600" dirty="0" err="1">
                <a:latin typeface="+mn-lt"/>
              </a:rPr>
              <a:t>NVDA</a:t>
            </a:r>
            <a:endParaRPr lang="en-US" sz="1600" dirty="0">
              <a:latin typeface="+mn-lt"/>
            </a:endParaRPr>
          </a:p>
          <a:p>
            <a:r>
              <a:rPr lang="en-US" sz="1600" dirty="0">
                <a:latin typeface="+mn-lt"/>
              </a:rPr>
              <a:t>Narrator</a:t>
            </a:r>
          </a:p>
          <a:p>
            <a:pPr marL="0" indent="0">
              <a:buNone/>
            </a:pPr>
            <a:r>
              <a:rPr lang="en-US" sz="1600" dirty="0">
                <a:latin typeface="+mn-lt"/>
              </a:rPr>
              <a:t>Mac</a:t>
            </a:r>
          </a:p>
          <a:p>
            <a:r>
              <a:rPr lang="en-US" sz="1600" dirty="0" err="1">
                <a:latin typeface="+mn-lt"/>
              </a:rPr>
              <a:t>VoiceOver</a:t>
            </a:r>
            <a:endParaRPr lang="en-US" sz="1600" dirty="0">
              <a:latin typeface="+mn-lt"/>
            </a:endParaRPr>
          </a:p>
          <a:p>
            <a:pPr marL="0" indent="0">
              <a:buNone/>
            </a:pPr>
            <a:r>
              <a:rPr lang="en-US" sz="1600" dirty="0">
                <a:latin typeface="+mn-lt"/>
              </a:rPr>
              <a:t>iOS</a:t>
            </a:r>
          </a:p>
          <a:p>
            <a:r>
              <a:rPr lang="en-US" sz="1600" dirty="0" err="1">
                <a:latin typeface="+mn-lt"/>
              </a:rPr>
              <a:t>VoiceOver</a:t>
            </a:r>
            <a:endParaRPr lang="en-US" sz="1600" dirty="0">
              <a:latin typeface="+mn-lt"/>
            </a:endParaRPr>
          </a:p>
          <a:p>
            <a:pPr marL="0" indent="0">
              <a:buNone/>
            </a:pPr>
            <a:r>
              <a:rPr lang="en-US" sz="1600" dirty="0">
                <a:latin typeface="+mn-lt"/>
              </a:rPr>
              <a:t>Android</a:t>
            </a:r>
          </a:p>
          <a:p>
            <a:r>
              <a:rPr lang="en-US" sz="1600" dirty="0" err="1">
                <a:latin typeface="+mn-lt"/>
              </a:rPr>
              <a:t>TalkBack</a:t>
            </a:r>
            <a:endParaRPr lang="en-US" sz="1600" dirty="0">
              <a:latin typeface="+mn-lt"/>
            </a:endParaRPr>
          </a:p>
          <a:p>
            <a:endParaRPr lang="el-GR" sz="1600" dirty="0">
              <a:latin typeface="Tahoma" panose="020B0604030504040204" pitchFamily="34" charset="0"/>
            </a:endParaRPr>
          </a:p>
        </p:txBody>
      </p:sp>
      <p:pic>
        <p:nvPicPr>
          <p:cNvPr id="4" name="Εικόνα 3">
            <a:extLst>
              <a:ext uri="{FF2B5EF4-FFF2-40B4-BE49-F238E27FC236}">
                <a16:creationId xmlns:a16="http://schemas.microsoft.com/office/drawing/2014/main" id="{D02E6359-D902-EAEE-4772-531C5B5140A3}"/>
              </a:ext>
            </a:extLst>
          </p:cNvPr>
          <p:cNvPicPr>
            <a:picLocks noChangeAspect="1"/>
          </p:cNvPicPr>
          <p:nvPr/>
        </p:nvPicPr>
        <p:blipFill>
          <a:blip r:embed="rId2"/>
          <a:stretch>
            <a:fillRect/>
          </a:stretch>
        </p:blipFill>
        <p:spPr>
          <a:xfrm>
            <a:off x="7467600" y="3461197"/>
            <a:ext cx="1219200" cy="1219200"/>
          </a:xfrm>
          <a:prstGeom prst="rect">
            <a:avLst/>
          </a:prstGeom>
        </p:spPr>
      </p:pic>
      <p:pic>
        <p:nvPicPr>
          <p:cNvPr id="5" name="Εικόνα 4">
            <a:extLst>
              <a:ext uri="{FF2B5EF4-FFF2-40B4-BE49-F238E27FC236}">
                <a16:creationId xmlns:a16="http://schemas.microsoft.com/office/drawing/2014/main" id="{2C479A93-4D82-2994-5845-3639287AC74C}"/>
              </a:ext>
            </a:extLst>
          </p:cNvPr>
          <p:cNvPicPr>
            <a:picLocks noChangeAspect="1"/>
          </p:cNvPicPr>
          <p:nvPr/>
        </p:nvPicPr>
        <p:blipFill>
          <a:blip r:embed="rId3"/>
          <a:stretch>
            <a:fillRect/>
          </a:stretch>
        </p:blipFill>
        <p:spPr>
          <a:xfrm>
            <a:off x="2667000" y="1200150"/>
            <a:ext cx="1121761" cy="1127858"/>
          </a:xfrm>
          <a:prstGeom prst="rect">
            <a:avLst/>
          </a:prstGeom>
        </p:spPr>
      </p:pic>
      <p:pic>
        <p:nvPicPr>
          <p:cNvPr id="6" name="Εικόνα 5">
            <a:extLst>
              <a:ext uri="{FF2B5EF4-FFF2-40B4-BE49-F238E27FC236}">
                <a16:creationId xmlns:a16="http://schemas.microsoft.com/office/drawing/2014/main" id="{BE130520-B6D3-61EE-6C1C-61F2D8DBD996}"/>
              </a:ext>
            </a:extLst>
          </p:cNvPr>
          <p:cNvPicPr>
            <a:picLocks noChangeAspect="1"/>
          </p:cNvPicPr>
          <p:nvPr/>
        </p:nvPicPr>
        <p:blipFill>
          <a:blip r:embed="rId4"/>
          <a:stretch>
            <a:fillRect/>
          </a:stretch>
        </p:blipFill>
        <p:spPr>
          <a:xfrm>
            <a:off x="7587930" y="1102424"/>
            <a:ext cx="1194920" cy="1201016"/>
          </a:xfrm>
          <a:prstGeom prst="rect">
            <a:avLst/>
          </a:prstGeom>
        </p:spPr>
      </p:pic>
      <p:pic>
        <p:nvPicPr>
          <p:cNvPr id="7" name="Εικόνα 6">
            <a:extLst>
              <a:ext uri="{FF2B5EF4-FFF2-40B4-BE49-F238E27FC236}">
                <a16:creationId xmlns:a16="http://schemas.microsoft.com/office/drawing/2014/main" id="{97BE3F9C-CD73-1232-D3BC-CEEA8584B80F}"/>
              </a:ext>
            </a:extLst>
          </p:cNvPr>
          <p:cNvPicPr>
            <a:picLocks noChangeAspect="1"/>
          </p:cNvPicPr>
          <p:nvPr/>
        </p:nvPicPr>
        <p:blipFill>
          <a:blip r:embed="rId5"/>
          <a:stretch>
            <a:fillRect/>
          </a:stretch>
        </p:blipFill>
        <p:spPr>
          <a:xfrm>
            <a:off x="5849165" y="3558636"/>
            <a:ext cx="1243692" cy="1121761"/>
          </a:xfrm>
          <a:prstGeom prst="rect">
            <a:avLst/>
          </a:prstGeom>
        </p:spPr>
      </p:pic>
      <p:pic>
        <p:nvPicPr>
          <p:cNvPr id="9" name="Εικόνα 8">
            <a:extLst>
              <a:ext uri="{FF2B5EF4-FFF2-40B4-BE49-F238E27FC236}">
                <a16:creationId xmlns:a16="http://schemas.microsoft.com/office/drawing/2014/main" id="{4E2B66EC-6F66-3C71-00F6-4452523656EF}"/>
              </a:ext>
            </a:extLst>
          </p:cNvPr>
          <p:cNvPicPr>
            <a:picLocks noChangeAspect="1"/>
          </p:cNvPicPr>
          <p:nvPr/>
        </p:nvPicPr>
        <p:blipFill>
          <a:blip r:embed="rId6"/>
          <a:stretch>
            <a:fillRect/>
          </a:stretch>
        </p:blipFill>
        <p:spPr>
          <a:xfrm>
            <a:off x="4167939" y="3730751"/>
            <a:ext cx="1225402" cy="1127858"/>
          </a:xfrm>
          <a:prstGeom prst="rect">
            <a:avLst/>
          </a:prstGeom>
        </p:spPr>
      </p:pic>
      <p:pic>
        <p:nvPicPr>
          <p:cNvPr id="11" name="Εικόνα 10">
            <a:extLst>
              <a:ext uri="{FF2B5EF4-FFF2-40B4-BE49-F238E27FC236}">
                <a16:creationId xmlns:a16="http://schemas.microsoft.com/office/drawing/2014/main" id="{F5C308BB-44EC-DDE5-B38A-38AA5A5ED1B9}"/>
              </a:ext>
            </a:extLst>
          </p:cNvPr>
          <p:cNvPicPr>
            <a:picLocks noChangeAspect="1"/>
          </p:cNvPicPr>
          <p:nvPr/>
        </p:nvPicPr>
        <p:blipFill>
          <a:blip r:embed="rId7"/>
          <a:stretch>
            <a:fillRect/>
          </a:stretch>
        </p:blipFill>
        <p:spPr>
          <a:xfrm>
            <a:off x="2667000" y="2514600"/>
            <a:ext cx="940158" cy="946597"/>
          </a:xfrm>
          <a:prstGeom prst="rect">
            <a:avLst/>
          </a:prstGeom>
        </p:spPr>
      </p:pic>
      <p:sp>
        <p:nvSpPr>
          <p:cNvPr id="12" name="AutoShape 2" descr="Android Accessibility Suite - Εφαρμογές στο Google Play">
            <a:extLst>
              <a:ext uri="{FF2B5EF4-FFF2-40B4-BE49-F238E27FC236}">
                <a16:creationId xmlns:a16="http://schemas.microsoft.com/office/drawing/2014/main" id="{3ED7B71B-8606-F7C8-D972-EE982B0007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3" name="Εικόνα 12">
            <a:extLst>
              <a:ext uri="{FF2B5EF4-FFF2-40B4-BE49-F238E27FC236}">
                <a16:creationId xmlns:a16="http://schemas.microsoft.com/office/drawing/2014/main" id="{7FAE139C-6787-5577-833E-31D736264D8C}"/>
              </a:ext>
            </a:extLst>
          </p:cNvPr>
          <p:cNvPicPr>
            <a:picLocks noChangeAspect="1"/>
          </p:cNvPicPr>
          <p:nvPr/>
        </p:nvPicPr>
        <p:blipFill>
          <a:blip r:embed="rId8"/>
          <a:stretch>
            <a:fillRect/>
          </a:stretch>
        </p:blipFill>
        <p:spPr>
          <a:xfrm>
            <a:off x="2667000" y="3752850"/>
            <a:ext cx="1083661" cy="1083661"/>
          </a:xfrm>
          <a:prstGeom prst="rect">
            <a:avLst/>
          </a:prstGeom>
        </p:spPr>
      </p:pic>
      <p:pic>
        <p:nvPicPr>
          <p:cNvPr id="14" name="Εικόνα 13">
            <a:extLst>
              <a:ext uri="{FF2B5EF4-FFF2-40B4-BE49-F238E27FC236}">
                <a16:creationId xmlns:a16="http://schemas.microsoft.com/office/drawing/2014/main" id="{9DE13D93-829E-76D2-1942-C78576A6C4A0}"/>
              </a:ext>
            </a:extLst>
          </p:cNvPr>
          <p:cNvPicPr>
            <a:picLocks noChangeAspect="1"/>
          </p:cNvPicPr>
          <p:nvPr/>
        </p:nvPicPr>
        <p:blipFill>
          <a:blip r:embed="rId9"/>
          <a:stretch>
            <a:fillRect/>
          </a:stretch>
        </p:blipFill>
        <p:spPr>
          <a:xfrm>
            <a:off x="3886201" y="1238372"/>
            <a:ext cx="1877484" cy="1370634"/>
          </a:xfrm>
          <a:prstGeom prst="rect">
            <a:avLst/>
          </a:prstGeom>
        </p:spPr>
      </p:pic>
      <p:sp>
        <p:nvSpPr>
          <p:cNvPr id="15" name="Rectangle 3">
            <a:extLst>
              <a:ext uri="{FF2B5EF4-FFF2-40B4-BE49-F238E27FC236}">
                <a16:creationId xmlns:a16="http://schemas.microsoft.com/office/drawing/2014/main" id="{0813537D-1E2A-7D22-D2A1-EE7CD512D4E7}"/>
              </a:ext>
            </a:extLst>
          </p:cNvPr>
          <p:cNvSpPr>
            <a:spLocks noChangeArrowheads="1"/>
          </p:cNvSpPr>
          <p:nvPr/>
        </p:nvSpPr>
        <p:spPr bwMode="auto">
          <a:xfrm flipV="1">
            <a:off x="9699336" y="-1309815"/>
            <a:ext cx="3338930" cy="59708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088" tIns="0" rIns="114264"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Arial" panose="020B0604020202020204" pitchFamily="34" charset="0"/>
              </a:rPr>
              <a:t>  </a:t>
            </a:r>
            <a:r>
              <a:rPr kumimoji="0" lang="el-GR" altLang="el-GR" sz="18000" b="0" i="0" u="none" strike="noStrike" cap="none" normalizeH="0" baseline="0">
                <a:ln>
                  <a:noFill/>
                </a:ln>
                <a:solidFill>
                  <a:schemeClr val="tx1"/>
                </a:solidFill>
                <a:effectLst/>
                <a:latin typeface="Arial" panose="020B0604020202020204" pitchFamily="34" charset="0"/>
              </a:rPr>
              <a:t>     </a:t>
            </a:r>
            <a:endParaRPr kumimoji="0" lang="el-GR" altLang="el-GR" sz="1000" b="1" i="0" u="none" strike="noStrike" cap="none" normalizeH="0" baseline="0">
              <a:ln>
                <a:noFill/>
              </a:ln>
              <a:solidFill>
                <a:srgbClr val="2B2B2B"/>
              </a:solidFill>
              <a:effectLst/>
              <a:latin typeface="Segoe UI Variable Tex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1" i="0" u="none" strike="noStrike" cap="none" normalizeH="0" baseline="0">
                <a:ln>
                  <a:noFill/>
                </a:ln>
                <a:solidFill>
                  <a:srgbClr val="2B2B2B"/>
                </a:solidFill>
                <a:effectLst/>
                <a:latin typeface="Segoe UI Variable Text"/>
              </a:rPr>
              <a:t>EasyReader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028" name="Picture 4" descr="EasyReader">
            <a:extLst>
              <a:ext uri="{FF2B5EF4-FFF2-40B4-BE49-F238E27FC236}">
                <a16:creationId xmlns:a16="http://schemas.microsoft.com/office/drawing/2014/main" id="{B5ABE164-5B18-5DAB-D230-9E8EE4F460D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7057" y="1845991"/>
            <a:ext cx="1194921" cy="119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7964"/>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EE1F6EB-D576-48CD-B6D3-0A63F112E20D}"/>
              </a:ext>
            </a:extLst>
          </p:cNvPr>
          <p:cNvSpPr>
            <a:spLocks noGrp="1"/>
          </p:cNvSpPr>
          <p:nvPr>
            <p:ph type="title"/>
          </p:nvPr>
        </p:nvSpPr>
        <p:spPr/>
        <p:txBody>
          <a:bodyPr/>
          <a:lstStyle/>
          <a:p>
            <a:r>
              <a:rPr lang="el-GR" dirty="0" err="1">
                <a:latin typeface="Arial" panose="020B0604020202020204" pitchFamily="34" charset="0"/>
                <a:cs typeface="Arial" panose="020B0604020202020204" pitchFamily="34" charset="0"/>
              </a:rPr>
              <a:t>Μορφότυποι</a:t>
            </a:r>
            <a:r>
              <a:rPr lang="el-GR" dirty="0">
                <a:latin typeface="Arial" panose="020B0604020202020204" pitchFamily="34" charset="0"/>
                <a:cs typeface="Arial" panose="020B0604020202020204" pitchFamily="34" charset="0"/>
              </a:rPr>
              <a:t> διαφορετικοί</a:t>
            </a:r>
          </a:p>
        </p:txBody>
      </p:sp>
      <p:pic>
        <p:nvPicPr>
          <p:cNvPr id="6" name="Εικόνα 5">
            <a:extLst>
              <a:ext uri="{FF2B5EF4-FFF2-40B4-BE49-F238E27FC236}">
                <a16:creationId xmlns:a16="http://schemas.microsoft.com/office/drawing/2014/main" id="{8B923500-5233-4A68-97A1-4D5A81667698}"/>
              </a:ext>
            </a:extLst>
          </p:cNvPr>
          <p:cNvPicPr>
            <a:picLocks noChangeAspect="1"/>
          </p:cNvPicPr>
          <p:nvPr/>
        </p:nvPicPr>
        <p:blipFill>
          <a:blip r:embed="rId2"/>
          <a:stretch>
            <a:fillRect/>
          </a:stretch>
        </p:blipFill>
        <p:spPr>
          <a:xfrm>
            <a:off x="381001" y="1733551"/>
            <a:ext cx="990599" cy="990599"/>
          </a:xfrm>
          <a:prstGeom prst="rect">
            <a:avLst/>
          </a:prstGeom>
        </p:spPr>
      </p:pic>
      <p:pic>
        <p:nvPicPr>
          <p:cNvPr id="7" name="Εικόνα 6">
            <a:extLst>
              <a:ext uri="{FF2B5EF4-FFF2-40B4-BE49-F238E27FC236}">
                <a16:creationId xmlns:a16="http://schemas.microsoft.com/office/drawing/2014/main" id="{BF238E94-AB1D-4242-BA90-1463D9D861DA}"/>
              </a:ext>
            </a:extLst>
          </p:cNvPr>
          <p:cNvPicPr>
            <a:picLocks noChangeAspect="1"/>
          </p:cNvPicPr>
          <p:nvPr/>
        </p:nvPicPr>
        <p:blipFill>
          <a:blip r:embed="rId3"/>
          <a:stretch>
            <a:fillRect/>
          </a:stretch>
        </p:blipFill>
        <p:spPr>
          <a:xfrm>
            <a:off x="2244675" y="1504950"/>
            <a:ext cx="1489126" cy="1771047"/>
          </a:xfrm>
          <a:prstGeom prst="rect">
            <a:avLst/>
          </a:prstGeom>
        </p:spPr>
      </p:pic>
      <p:pic>
        <p:nvPicPr>
          <p:cNvPr id="8" name="Εικόνα 7">
            <a:extLst>
              <a:ext uri="{FF2B5EF4-FFF2-40B4-BE49-F238E27FC236}">
                <a16:creationId xmlns:a16="http://schemas.microsoft.com/office/drawing/2014/main" id="{58833E6D-F530-46BC-8D9C-F8EDE9E2D00B}"/>
              </a:ext>
            </a:extLst>
          </p:cNvPr>
          <p:cNvPicPr>
            <a:picLocks noChangeAspect="1"/>
          </p:cNvPicPr>
          <p:nvPr/>
        </p:nvPicPr>
        <p:blipFill>
          <a:blip r:embed="rId4"/>
          <a:stretch>
            <a:fillRect/>
          </a:stretch>
        </p:blipFill>
        <p:spPr>
          <a:xfrm>
            <a:off x="5535398" y="1733551"/>
            <a:ext cx="990599" cy="990599"/>
          </a:xfrm>
          <a:prstGeom prst="rect">
            <a:avLst/>
          </a:prstGeom>
        </p:spPr>
      </p:pic>
      <p:pic>
        <p:nvPicPr>
          <p:cNvPr id="9" name="Εικόνα 8">
            <a:extLst>
              <a:ext uri="{FF2B5EF4-FFF2-40B4-BE49-F238E27FC236}">
                <a16:creationId xmlns:a16="http://schemas.microsoft.com/office/drawing/2014/main" id="{FC1DCE5D-BD28-4A17-A4F3-4A4A589736E8}"/>
              </a:ext>
            </a:extLst>
          </p:cNvPr>
          <p:cNvPicPr>
            <a:picLocks noChangeAspect="1"/>
          </p:cNvPicPr>
          <p:nvPr/>
        </p:nvPicPr>
        <p:blipFill>
          <a:blip r:embed="rId5"/>
          <a:stretch>
            <a:fillRect/>
          </a:stretch>
        </p:blipFill>
        <p:spPr>
          <a:xfrm>
            <a:off x="7467600" y="1876423"/>
            <a:ext cx="762000" cy="704850"/>
          </a:xfrm>
          <a:prstGeom prst="rect">
            <a:avLst/>
          </a:prstGeom>
        </p:spPr>
      </p:pic>
      <p:pic>
        <p:nvPicPr>
          <p:cNvPr id="10" name="Εικόνα 9">
            <a:extLst>
              <a:ext uri="{FF2B5EF4-FFF2-40B4-BE49-F238E27FC236}">
                <a16:creationId xmlns:a16="http://schemas.microsoft.com/office/drawing/2014/main" id="{95A68B57-8043-424A-BD14-757319A063EB}"/>
              </a:ext>
            </a:extLst>
          </p:cNvPr>
          <p:cNvPicPr>
            <a:picLocks noChangeAspect="1"/>
          </p:cNvPicPr>
          <p:nvPr/>
        </p:nvPicPr>
        <p:blipFill>
          <a:blip r:embed="rId6"/>
          <a:stretch>
            <a:fillRect/>
          </a:stretch>
        </p:blipFill>
        <p:spPr>
          <a:xfrm>
            <a:off x="1524000" y="3640913"/>
            <a:ext cx="914400" cy="1294227"/>
          </a:xfrm>
          <a:prstGeom prst="rect">
            <a:avLst/>
          </a:prstGeom>
        </p:spPr>
      </p:pic>
      <p:pic>
        <p:nvPicPr>
          <p:cNvPr id="11" name="Εικόνα 10">
            <a:extLst>
              <a:ext uri="{FF2B5EF4-FFF2-40B4-BE49-F238E27FC236}">
                <a16:creationId xmlns:a16="http://schemas.microsoft.com/office/drawing/2014/main" id="{13E75B4D-1EE9-46BF-8A71-93632EF7DBE0}"/>
              </a:ext>
            </a:extLst>
          </p:cNvPr>
          <p:cNvPicPr>
            <a:picLocks noChangeAspect="1"/>
          </p:cNvPicPr>
          <p:nvPr/>
        </p:nvPicPr>
        <p:blipFill>
          <a:blip r:embed="rId7"/>
          <a:stretch>
            <a:fillRect/>
          </a:stretch>
        </p:blipFill>
        <p:spPr>
          <a:xfrm>
            <a:off x="4154079" y="3790950"/>
            <a:ext cx="1075145" cy="1144191"/>
          </a:xfrm>
          <a:prstGeom prst="rect">
            <a:avLst/>
          </a:prstGeom>
        </p:spPr>
      </p:pic>
      <p:pic>
        <p:nvPicPr>
          <p:cNvPr id="12" name="Εικόνα 11">
            <a:extLst>
              <a:ext uri="{FF2B5EF4-FFF2-40B4-BE49-F238E27FC236}">
                <a16:creationId xmlns:a16="http://schemas.microsoft.com/office/drawing/2014/main" id="{17256B27-2049-4A59-BF0E-8B341203ACEF}"/>
              </a:ext>
            </a:extLst>
          </p:cNvPr>
          <p:cNvPicPr>
            <a:picLocks noChangeAspect="1"/>
          </p:cNvPicPr>
          <p:nvPr/>
        </p:nvPicPr>
        <p:blipFill>
          <a:blip r:embed="rId8"/>
          <a:stretch>
            <a:fillRect/>
          </a:stretch>
        </p:blipFill>
        <p:spPr>
          <a:xfrm>
            <a:off x="6339628" y="3830947"/>
            <a:ext cx="930884" cy="1209677"/>
          </a:xfrm>
          <a:prstGeom prst="rect">
            <a:avLst/>
          </a:prstGeom>
        </p:spPr>
      </p:pic>
      <p:cxnSp>
        <p:nvCxnSpPr>
          <p:cNvPr id="14" name="Ευθύγραμμο βέλος σύνδεσης 13">
            <a:extLst>
              <a:ext uri="{FF2B5EF4-FFF2-40B4-BE49-F238E27FC236}">
                <a16:creationId xmlns:a16="http://schemas.microsoft.com/office/drawing/2014/main" id="{726C4CEA-1506-483D-BB12-52FCAC4187D9}"/>
              </a:ext>
            </a:extLst>
          </p:cNvPr>
          <p:cNvCxnSpPr/>
          <p:nvPr/>
        </p:nvCxnSpPr>
        <p:spPr bwMode="auto">
          <a:xfrm>
            <a:off x="3962400" y="2390473"/>
            <a:ext cx="1371600" cy="0"/>
          </a:xfrm>
          <a:prstGeom prst="straightConnector1">
            <a:avLst/>
          </a:prstGeom>
          <a:ln>
            <a:headEnd type="none" w="med" len="med"/>
            <a:tailEnd type="triangle"/>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pic>
        <p:nvPicPr>
          <p:cNvPr id="15" name="Εικόνα 14">
            <a:extLst>
              <a:ext uri="{FF2B5EF4-FFF2-40B4-BE49-F238E27FC236}">
                <a16:creationId xmlns:a16="http://schemas.microsoft.com/office/drawing/2014/main" id="{A4316505-EF95-45DA-B8D7-A7EBA00626AD}"/>
              </a:ext>
            </a:extLst>
          </p:cNvPr>
          <p:cNvPicPr>
            <a:picLocks noChangeAspect="1"/>
          </p:cNvPicPr>
          <p:nvPr/>
        </p:nvPicPr>
        <p:blipFill>
          <a:blip r:embed="rId9"/>
          <a:stretch>
            <a:fillRect/>
          </a:stretch>
        </p:blipFill>
        <p:spPr>
          <a:xfrm flipV="1">
            <a:off x="6536716" y="2390473"/>
            <a:ext cx="930884" cy="159238"/>
          </a:xfrm>
          <a:prstGeom prst="rect">
            <a:avLst/>
          </a:prstGeom>
        </p:spPr>
      </p:pic>
      <p:pic>
        <p:nvPicPr>
          <p:cNvPr id="16" name="Εικόνα 15">
            <a:extLst>
              <a:ext uri="{FF2B5EF4-FFF2-40B4-BE49-F238E27FC236}">
                <a16:creationId xmlns:a16="http://schemas.microsoft.com/office/drawing/2014/main" id="{C9DC88BA-C24E-4A6D-BC5A-66481D43DCB4}"/>
              </a:ext>
            </a:extLst>
          </p:cNvPr>
          <p:cNvPicPr>
            <a:picLocks noChangeAspect="1"/>
          </p:cNvPicPr>
          <p:nvPr/>
        </p:nvPicPr>
        <p:blipFill>
          <a:blip r:embed="rId10"/>
          <a:stretch>
            <a:fillRect/>
          </a:stretch>
        </p:blipFill>
        <p:spPr>
          <a:xfrm rot="3281978">
            <a:off x="2892414" y="3646092"/>
            <a:ext cx="1489126" cy="289713"/>
          </a:xfrm>
          <a:prstGeom prst="rect">
            <a:avLst/>
          </a:prstGeom>
        </p:spPr>
      </p:pic>
      <p:pic>
        <p:nvPicPr>
          <p:cNvPr id="17" name="Εικόνα 16">
            <a:extLst>
              <a:ext uri="{FF2B5EF4-FFF2-40B4-BE49-F238E27FC236}">
                <a16:creationId xmlns:a16="http://schemas.microsoft.com/office/drawing/2014/main" id="{8940BC34-A9B5-49FF-AC4B-A0B033F8BE26}"/>
              </a:ext>
            </a:extLst>
          </p:cNvPr>
          <p:cNvPicPr>
            <a:picLocks noChangeAspect="1"/>
          </p:cNvPicPr>
          <p:nvPr/>
        </p:nvPicPr>
        <p:blipFill>
          <a:blip r:embed="rId10"/>
          <a:stretch>
            <a:fillRect/>
          </a:stretch>
        </p:blipFill>
        <p:spPr>
          <a:xfrm>
            <a:off x="1303072" y="1876423"/>
            <a:ext cx="1160733" cy="225824"/>
          </a:xfrm>
          <a:prstGeom prst="rect">
            <a:avLst/>
          </a:prstGeom>
        </p:spPr>
      </p:pic>
      <p:pic>
        <p:nvPicPr>
          <p:cNvPr id="18" name="Εικόνα 17">
            <a:extLst>
              <a:ext uri="{FF2B5EF4-FFF2-40B4-BE49-F238E27FC236}">
                <a16:creationId xmlns:a16="http://schemas.microsoft.com/office/drawing/2014/main" id="{1C89707E-C544-47DB-AC18-44C220967736}"/>
              </a:ext>
            </a:extLst>
          </p:cNvPr>
          <p:cNvPicPr>
            <a:picLocks noChangeAspect="1"/>
          </p:cNvPicPr>
          <p:nvPr/>
        </p:nvPicPr>
        <p:blipFill>
          <a:blip r:embed="rId10"/>
          <a:stretch>
            <a:fillRect/>
          </a:stretch>
        </p:blipFill>
        <p:spPr>
          <a:xfrm rot="8769708">
            <a:off x="1941201" y="3349995"/>
            <a:ext cx="1160733" cy="304826"/>
          </a:xfrm>
          <a:prstGeom prst="rect">
            <a:avLst/>
          </a:prstGeom>
        </p:spPr>
      </p:pic>
      <p:pic>
        <p:nvPicPr>
          <p:cNvPr id="19" name="Εικόνα 18">
            <a:extLst>
              <a:ext uri="{FF2B5EF4-FFF2-40B4-BE49-F238E27FC236}">
                <a16:creationId xmlns:a16="http://schemas.microsoft.com/office/drawing/2014/main" id="{09FDF471-EE96-40B6-AAA1-125B4847DB73}"/>
              </a:ext>
            </a:extLst>
          </p:cNvPr>
          <p:cNvPicPr>
            <a:picLocks noChangeAspect="1"/>
          </p:cNvPicPr>
          <p:nvPr/>
        </p:nvPicPr>
        <p:blipFill>
          <a:blip r:embed="rId10"/>
          <a:stretch>
            <a:fillRect/>
          </a:stretch>
        </p:blipFill>
        <p:spPr>
          <a:xfrm rot="866554">
            <a:off x="4093837" y="3120791"/>
            <a:ext cx="2875100" cy="464439"/>
          </a:xfrm>
          <a:prstGeom prst="rect">
            <a:avLst/>
          </a:prstGeom>
        </p:spPr>
      </p:pic>
      <p:pic>
        <p:nvPicPr>
          <p:cNvPr id="20" name="Εικόνα 19">
            <a:extLst>
              <a:ext uri="{FF2B5EF4-FFF2-40B4-BE49-F238E27FC236}">
                <a16:creationId xmlns:a16="http://schemas.microsoft.com/office/drawing/2014/main" id="{3D63EE82-B2B3-4D25-A17C-F2C8C3255F56}"/>
              </a:ext>
            </a:extLst>
          </p:cNvPr>
          <p:cNvPicPr>
            <a:picLocks noChangeAspect="1"/>
          </p:cNvPicPr>
          <p:nvPr/>
        </p:nvPicPr>
        <p:blipFill>
          <a:blip r:embed="rId11"/>
          <a:stretch>
            <a:fillRect/>
          </a:stretch>
        </p:blipFill>
        <p:spPr>
          <a:xfrm>
            <a:off x="8038204" y="2906759"/>
            <a:ext cx="1029672" cy="1029672"/>
          </a:xfrm>
          <a:prstGeom prst="rect">
            <a:avLst/>
          </a:prstGeom>
        </p:spPr>
      </p:pic>
      <p:pic>
        <p:nvPicPr>
          <p:cNvPr id="21" name="Εικόνα 20">
            <a:extLst>
              <a:ext uri="{FF2B5EF4-FFF2-40B4-BE49-F238E27FC236}">
                <a16:creationId xmlns:a16="http://schemas.microsoft.com/office/drawing/2014/main" id="{FD1699FE-D3A8-4671-ADED-5016512B5B14}"/>
              </a:ext>
            </a:extLst>
          </p:cNvPr>
          <p:cNvPicPr>
            <a:picLocks noChangeAspect="1"/>
          </p:cNvPicPr>
          <p:nvPr/>
        </p:nvPicPr>
        <p:blipFill>
          <a:blip r:embed="rId12"/>
          <a:stretch>
            <a:fillRect/>
          </a:stretch>
        </p:blipFill>
        <p:spPr>
          <a:xfrm>
            <a:off x="4501493" y="2593333"/>
            <a:ext cx="3635775" cy="1170533"/>
          </a:xfrm>
          <a:prstGeom prst="rect">
            <a:avLst/>
          </a:prstGeom>
        </p:spPr>
      </p:pic>
    </p:spTree>
    <p:extLst>
      <p:ext uri="{BB962C8B-B14F-4D97-AF65-F5344CB8AC3E}">
        <p14:creationId xmlns:p14="http://schemas.microsoft.com/office/powerpoint/2010/main" val="3250654448"/>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
</file>

<file path=ppt/theme/theme1.xml><?xml version="1.0" encoding="utf-8"?>
<a:theme xmlns:a="http://schemas.openxmlformats.org/drawingml/2006/main" name="Presentation_level">
  <a:themeElements>
    <a:clrScheme name="Custom 27">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78F83B3EE6F34F8C8CEE2712533BEB" ma:contentTypeVersion="12" ma:contentTypeDescription="Create a new document." ma:contentTypeScope="" ma:versionID="5509f126feda860b9ef6e22c5863cfbe">
  <xsd:schema xmlns:xsd="http://www.w3.org/2001/XMLSchema" xmlns:xs="http://www.w3.org/2001/XMLSchema" xmlns:p="http://schemas.microsoft.com/office/2006/metadata/properties" xmlns:ns2="cca373d1-332c-4216-9e4a-3c49ea854ba0" xmlns:ns3="e7d089c6-2f48-4a7a-80bd-27aef5729c3b" targetNamespace="http://schemas.microsoft.com/office/2006/metadata/properties" ma:root="true" ma:fieldsID="945c59c3fde2dff88e8171d920a690f2" ns2:_="" ns3:_="">
    <xsd:import namespace="cca373d1-332c-4216-9e4a-3c49ea854ba0"/>
    <xsd:import namespace="e7d089c6-2f48-4a7a-80bd-27aef5729c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373d1-332c-4216-9e4a-3c49ea854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d089c6-2f48-4a7a-80bd-27aef5729c3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C15236-0FD5-4C05-9685-FF9EB70D8373}">
  <ds:schemaRefs>
    <ds:schemaRef ds:uri="http://schemas.microsoft.com/office/2006/documentManagement/types"/>
    <ds:schemaRef ds:uri="http://purl.org/dc/dcmitype/"/>
    <ds:schemaRef ds:uri="http://schemas.microsoft.com/office/2006/metadata/properties"/>
    <ds:schemaRef ds:uri="http://purl.org/dc/elements/1.1/"/>
    <ds:schemaRef ds:uri="e7d089c6-2f48-4a7a-80bd-27aef5729c3b"/>
    <ds:schemaRef ds:uri="http://schemas.openxmlformats.org/package/2006/metadata/core-properties"/>
    <ds:schemaRef ds:uri="http://www.w3.org/XML/1998/namespace"/>
    <ds:schemaRef ds:uri="cca373d1-332c-4216-9e4a-3c49ea854ba0"/>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D614030D-4548-4FA0-A87C-A3D692D81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373d1-332c-4216-9e4a-3c49ea854ba0"/>
    <ds:schemaRef ds:uri="e7d089c6-2f48-4a7a-80bd-27aef5729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F0D1AF-67A9-40E6-9F11-470CF4E229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Presentation_level</Template>
  <TotalTime>3325</TotalTime>
  <Words>735</Words>
  <Application>Microsoft Office PowerPoint</Application>
  <PresentationFormat>Προβολή στην οθόνη (16:9)</PresentationFormat>
  <Paragraphs>71</Paragraphs>
  <Slides>10</Slides>
  <Notes>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vt:i4>
      </vt:variant>
    </vt:vector>
  </HeadingPairs>
  <TitlesOfParts>
    <vt:vector size="18" baseType="lpstr">
      <vt:lpstr>Arial</vt:lpstr>
      <vt:lpstr>Verdana</vt:lpstr>
      <vt:lpstr>Tahoma</vt:lpstr>
      <vt:lpstr>Segoe UI Variable Text</vt:lpstr>
      <vt:lpstr>Atkinson Hyperlegible</vt:lpstr>
      <vt:lpstr>Wingdings</vt:lpstr>
      <vt:lpstr>Times New Roman</vt:lpstr>
      <vt:lpstr>Presentation_level</vt:lpstr>
      <vt:lpstr>Εναλλακτικοί τρόποι ανάγνωσης των εντυποανάπηρων ατόμων: η περίπτωση αναγνωστών με περιορισμούς όρασης</vt:lpstr>
      <vt:lpstr>Ιστορία της εντυποαναπηρίας</vt:lpstr>
      <vt:lpstr>Εντυπο-αναπηρία είναι …</vt:lpstr>
      <vt:lpstr>Άτομα με προβλήματα όρασης</vt:lpstr>
      <vt:lpstr>Άτομα με προβλήματα όρασης</vt:lpstr>
      <vt:lpstr>Με αντιληπτική αναπηρία</vt:lpstr>
      <vt:lpstr>Με κινητικές αναπηρίες</vt:lpstr>
      <vt:lpstr>Προγράμματα ανάγνωσης οθόνης</vt:lpstr>
      <vt:lpstr>Μορφότυποι διαφορετικοί</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Elvira</dc:creator>
  <cp:lastModifiedBy>Προσβασιμότητα Βιβλιοθήκης</cp:lastModifiedBy>
  <cp:revision>918</cp:revision>
  <cp:lastPrinted>2018-04-23T12:10:28Z</cp:lastPrinted>
  <dcterms:created xsi:type="dcterms:W3CDTF">2016-09-30T11:45:11Z</dcterms:created>
  <dcterms:modified xsi:type="dcterms:W3CDTF">2022-11-11T08:26:01Z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y fmtid="{D5CDD505-2E9C-101B-9397-08002B2CF9AE}" pid="3" name="ContentTypeId">
    <vt:lpwstr>0x0101009978F83B3EE6F34F8C8CEE2712533BEB</vt:lpwstr>
  </property>
</Properties>
</file>