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media/image11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374" r:id="rId6"/>
    <p:sldId id="385" r:id="rId7"/>
    <p:sldId id="392" r:id="rId8"/>
    <p:sldId id="386" r:id="rId9"/>
    <p:sldId id="388" r:id="rId10"/>
    <p:sldId id="390" r:id="rId11"/>
    <p:sldId id="384" r:id="rId12"/>
    <p:sldId id="393" r:id="rId13"/>
    <p:sldId id="391" r:id="rId14"/>
    <p:sldId id="380" r:id="rId1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Dedecker" initials="SD" lastIdx="70" clrIdx="0"/>
  <p:cmAuthor id="14" name="Brian O'Leary" initials="BO" lastIdx="0" clrIdx="14"/>
  <p:cmAuthor id="1" name="Kat Meyer" initials="" lastIdx="0" clrIdx="1"/>
  <p:cmAuthor id="15" name="Peter Balis" initials="PB" lastIdx="1" clrIdx="15"/>
  <p:cmAuthor id="16" name="Julie Blattberg" initials="" lastIdx="58" clrIdx="16"/>
  <p:cmAuthor id="13" name="BISG Inc" initials="BI [12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595B"/>
    <a:srgbClr val="0D94CF"/>
    <a:srgbClr val="FF9966"/>
    <a:srgbClr val="E5E5E3"/>
    <a:srgbClr val="CFCFCD"/>
    <a:srgbClr val="414042"/>
    <a:srgbClr val="C6D0D2"/>
    <a:srgbClr val="89B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14" autoAdjust="0"/>
    <p:restoredTop sz="86426" autoAdjust="0"/>
  </p:normalViewPr>
  <p:slideViewPr>
    <p:cSldViewPr>
      <p:cViewPr varScale="1">
        <p:scale>
          <a:sx n="102" d="100"/>
          <a:sy n="102" d="100"/>
        </p:scale>
        <p:origin x="522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43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44AA-4744-6646-82AB-C70B26E17357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A948-991E-154C-B8DA-470907FE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D9DAB4-01EC-4B0C-A643-E9764FC72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1613-EF39-4022-B076-CE74A55DA908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79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1613-EF39-4022-B076-CE74A55DA908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500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0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09750"/>
            <a:ext cx="9144000" cy="1833896"/>
          </a:xfrm>
        </p:spPr>
        <p:txBody>
          <a:bodyPr/>
          <a:lstStyle>
            <a:lvl1pPr algn="ctr">
              <a:defRPr sz="6400">
                <a:solidFill>
                  <a:srgbClr val="414042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4600" y="4088810"/>
            <a:ext cx="4038600" cy="9572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[date]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ED0D9B-BCDB-476B-9EF1-C219DB8232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8839200" y="3714750"/>
            <a:ext cx="304800" cy="151210"/>
          </a:xfrm>
          <a:prstGeom prst="rect">
            <a:avLst/>
          </a:prstGeom>
          <a:solidFill>
            <a:srgbClr val="0D94CF"/>
          </a:solidFill>
          <a:ln>
            <a:solidFill>
              <a:srgbClr val="0D94CF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0" y="3714750"/>
            <a:ext cx="8686800" cy="1512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39A5-383C-4C1E-B15D-E12C08A058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rgbClr val="89B30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4CA57-A104-46CB-B20B-6286CFBCF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xmlns:p14="http://schemas.microsoft.com/office/powerpoint/2010/main" spd="med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2DAD04CB-67C6-4DA5-8463-036D7B924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E60F0DFF-59C1-48D2-93BC-79534E5D7A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rgbClr val="89B30B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  <a:lvl2pPr>
              <a:defRPr>
                <a:latin typeface="Atkinson Hyperlegible" pitchFamily="2" charset="0"/>
              </a:defRPr>
            </a:lvl2pPr>
            <a:lvl3pPr>
              <a:defRPr>
                <a:latin typeface="Atkinson Hyperlegible" pitchFamily="2" charset="0"/>
              </a:defRPr>
            </a:lvl3pPr>
            <a:lvl4pPr>
              <a:defRPr>
                <a:latin typeface="Atkinson Hyperlegible" pitchFamily="2" charset="0"/>
              </a:defRPr>
            </a:lvl4pPr>
            <a:lvl5pPr>
              <a:defRPr>
                <a:latin typeface="Atkinson Hyperlegibl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41D1-CF69-413C-AF7A-E3E0A5071B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2BBB-7411-4874-A19A-8E5DEA92C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xmlns:p14="http://schemas.microsoft.com/office/powerpoint/2010/main" spd="med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7C3EF-5BC0-419B-BBD4-4F2491E494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A040E-9FB1-4EE4-9030-546FA668C4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1EAC1-94B8-4E7C-B4A7-D87FC09C25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E141-6451-4695-B651-29CC9641B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xmlns:p14="http://schemas.microsoft.com/office/powerpoint/2010/main" spd="med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F0E11-CB09-447C-95BE-1CC7FB6E05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2016, Book Industry Study Group,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06D9-C6FA-44AE-AD4E-563045C79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xmlns:p14="http://schemas.microsoft.com/office/powerpoint/2010/main" spd="med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211455"/>
            <a:ext cx="2133600" cy="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A41D02-A315-494A-B31D-FAC270823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0"/>
            <a:ext cx="228600" cy="45981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781550"/>
            <a:ext cx="228600" cy="361950"/>
          </a:xfrm>
          <a:prstGeom prst="rect">
            <a:avLst/>
          </a:prstGeom>
          <a:solidFill>
            <a:srgbClr val="0D94CF"/>
          </a:solidFill>
          <a:ln>
            <a:solidFill>
              <a:srgbClr val="0D94CF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1404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Font typeface="Wingdings" pitchFamily="2" charset="2"/>
        <a:buChar char="§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sy.org/activities/software/save-as-daisy-ms-word-add-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s://amelib.seab.gr/archive/item/3494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Στοιχεία ομιλητή: Ιωάννα Ζορμπά, Πανεπιστήμιο Θεσσαλίας - Βιβλιοθήκη &amp; Κέντρο Πληροφόρησης"/>
          <p:cNvSpPr txBox="1"/>
          <p:nvPr/>
        </p:nvSpPr>
        <p:spPr>
          <a:xfrm>
            <a:off x="152400" y="325755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58595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Ελβίρα Μπογιατζή, Πάντειο Πανεπιστήμιο - </a:t>
            </a:r>
            <a:r>
              <a:rPr lang="el-GR" sz="1400" b="1" dirty="0">
                <a:solidFill>
                  <a:srgbClr val="58595B"/>
                </a:solidFill>
                <a:latin typeface="+mn-lt"/>
              </a:rPr>
              <a:t>Βιβλιοθήκη &amp; Κέντρο Πληροφόρησης</a:t>
            </a:r>
            <a:endParaRPr lang="en-US" sz="1600" b="1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0" name="Rectangle 2" descr="Τίτλος παρουσίασης &quot;Εντυποαναπηρία &amp; πληροφοριακή παιδεία: ένα βήμα ακόμη προς την πληροφοριακή ελευθερία&quot;"/>
          <p:cNvSpPr>
            <a:spLocks noGrp="1" noChangeArrowheads="1"/>
          </p:cNvSpPr>
          <p:nvPr>
            <p:ph type="ctrTitle"/>
          </p:nvPr>
        </p:nvSpPr>
        <p:spPr>
          <a:xfrm>
            <a:off x="155448" y="1504951"/>
            <a:ext cx="8907982" cy="1062946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Daisy books </a:t>
            </a:r>
          </a:p>
        </p:txBody>
      </p:sp>
      <p:pic>
        <p:nvPicPr>
          <p:cNvPr id="8" name="Εικόνα 7" descr="Εικονίδιο απεικόνισης άδειας creative commons: Αναφορά Δημιουργού-Μη Εμπορική Χρήση-Όχι Παράγωγα Έργα 4.0 Διεθνέ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76750"/>
            <a:ext cx="1143000" cy="400049"/>
          </a:xfrm>
          <a:prstGeom prst="rect">
            <a:avLst/>
          </a:prstGeom>
        </p:spPr>
      </p:pic>
      <p:pic>
        <p:nvPicPr>
          <p:cNvPr id="7" name="Εικόνα 6" descr="Λογότυπο-logo του Συνδέσμου Ελληνικών Ακαδημαϊκών Βιβλιοθηκών HEAL-LIN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02021"/>
            <a:ext cx="1990725" cy="645729"/>
          </a:xfrm>
          <a:prstGeom prst="rect">
            <a:avLst/>
          </a:prstGeom>
          <a:noFill/>
        </p:spPr>
      </p:pic>
      <p:sp>
        <p:nvSpPr>
          <p:cNvPr id="10" name="TextBox 9" descr="Στοιχεία ομιλητή: Ιωάννα Ζορμπά, Πανεπιστήμιο Θεσσαλίας - Βιβλιοθήκη &amp; Κέντρο Πληροφόρησης"/>
          <p:cNvSpPr txBox="1"/>
          <p:nvPr/>
        </p:nvSpPr>
        <p:spPr>
          <a:xfrm>
            <a:off x="152400" y="2842796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Ομάδα προσβασιμότητας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AMELib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του Σ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9081E58-7ECB-49D7-BFF0-7FE751337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4334"/>
            <a:ext cx="2481287" cy="1219306"/>
          </a:xfrm>
          <a:prstGeom prst="rect">
            <a:avLst/>
          </a:prstGeo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BC02A4B-AAC3-8D37-AE95-F62C62D25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76502"/>
            <a:ext cx="2751371" cy="93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fr-FR" sz="1400" b="0" i="0" dirty="0">
                <a:effectLst/>
              </a:rPr>
            </a:br>
            <a:r>
              <a:rPr lang="en-US" sz="1400" dirty="0" err="1"/>
              <a:t>DDReader</a:t>
            </a:r>
            <a:r>
              <a:rPr lang="en-US" sz="1400" dirty="0"/>
              <a:t>+ </a:t>
            </a:r>
            <a:r>
              <a:rPr lang="el-GR" sz="1400" dirty="0"/>
              <a:t>							3/3</a:t>
            </a:r>
            <a:endParaRPr lang="en-US" sz="1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 wrap="square" anchor="t">
            <a:normAutofit fontScale="400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3300" dirty="0">
                <a:solidFill>
                  <a:srgbClr val="000000"/>
                </a:solidFill>
              </a:rPr>
              <a:t>Στην έκδοση για Windows, δεν υπάρχει η τυπική γραμμή μενού. Το </a:t>
            </a:r>
            <a:r>
              <a:rPr lang="el-GR" sz="3300" dirty="0" err="1">
                <a:solidFill>
                  <a:srgbClr val="000000"/>
                </a:solidFill>
              </a:rPr>
              <a:t>DDReader</a:t>
            </a:r>
            <a:r>
              <a:rPr lang="el-GR" sz="3300" dirty="0">
                <a:solidFill>
                  <a:srgbClr val="000000"/>
                </a:solidFill>
              </a:rPr>
              <a:t>+ διαφέρει από όλα τα άλλα προγράμματα ανάγνωσης μορφής DAISY ως προς τον τρόπο πρόσβασης στις εντολές με χρήση του πληκτρολογίου.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3300" dirty="0">
                <a:solidFill>
                  <a:srgbClr val="000000"/>
                </a:solidFill>
              </a:rPr>
              <a:t>Τα χαρακτηριστικά του περιλαμβάνουν υποστήριξη για σελιδοδείκτες, σημειώσεις, αναζήτηση κειμένου, υποσημειώσεις, λειτουργία ορθογραφίας, αλλαγή μεγέθους γραμματοσειράς.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l-GR" sz="3300" dirty="0">
              <a:solidFill>
                <a:srgbClr val="000000"/>
              </a:solidFill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l-GR" sz="3300" dirty="0">
              <a:solidFill>
                <a:srgbClr val="000000"/>
              </a:solidFill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l-GR" sz="4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 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5B09960-78E6-FEB3-A9DC-F50E2E7F2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6768"/>
            <a:ext cx="3756499" cy="2212679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394E6DB-2B20-BB5F-B7D2-AA28354E4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105151"/>
            <a:ext cx="2285999" cy="19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του 27ου Πανελληνίου Συνέδριου Ακαδημαϊκών Βιβλιοθηκών">
            <a:extLst>
              <a:ext uri="{FF2B5EF4-FFF2-40B4-BE49-F238E27FC236}">
                <a16:creationId xmlns:a16="http://schemas.microsoft.com/office/drawing/2014/main" id="{2DCC460A-896B-4593-8D35-557F101DB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826"/>
            <a:ext cx="3323988" cy="830997"/>
          </a:xfrm>
          <a:prstGeom prst="rect">
            <a:avLst/>
          </a:prstGeom>
        </p:spPr>
      </p:pic>
      <p:pic>
        <p:nvPicPr>
          <p:cNvPr id="8" name="Εικόνα 7" descr="Εικονίδιο απεικόνισης άδειας creative commons: Αναφορά Δημιουργού-Μη Εμπορική Χρήση-Όχι Παράγωγα Έργα 4.0 Διεθνέ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76750"/>
            <a:ext cx="1143000" cy="400049"/>
          </a:xfrm>
          <a:prstGeom prst="rect">
            <a:avLst/>
          </a:prstGeom>
        </p:spPr>
      </p:pic>
      <p:sp>
        <p:nvSpPr>
          <p:cNvPr id="9" name="Rectangle 2" descr="Τίτλος παρουσίασης &quot;Εντυποαναπηρία &amp; πληροφοριακή παιδεία: ένα βήμα ακόμη προς την πληροφοριακή ελευθερία&quot;"/>
          <p:cNvSpPr txBox="1">
            <a:spLocks noChangeArrowheads="1"/>
          </p:cNvSpPr>
          <p:nvPr/>
        </p:nvSpPr>
        <p:spPr bwMode="auto">
          <a:xfrm>
            <a:off x="155448" y="2629957"/>
            <a:ext cx="8907982" cy="3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400">
                <a:solidFill>
                  <a:srgbClr val="414042"/>
                </a:solidFill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 sz="1200" kern="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Σας ευχαριστώ για την προσοχή σας!</a:t>
            </a:r>
          </a:p>
        </p:txBody>
      </p:sp>
      <p:pic>
        <p:nvPicPr>
          <p:cNvPr id="10" name="Εικόνα 9" descr="Λογότυπο-logo της AMELib με το όνομά της δίπλα σε μια σειρά βιβλίων και πάνω από αυτά ακουστικά">
            <a:extLst>
              <a:ext uri="{FF2B5EF4-FFF2-40B4-BE49-F238E27FC236}">
                <a16:creationId xmlns:a16="http://schemas.microsoft.com/office/drawing/2014/main" id="{1803696E-8F7A-4E67-AC69-723DF2D69B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200" y="57150"/>
            <a:ext cx="3082391" cy="1215347"/>
          </a:xfrm>
          <a:prstGeom prst="rect">
            <a:avLst/>
          </a:prstGeom>
        </p:spPr>
      </p:pic>
      <p:sp>
        <p:nvSpPr>
          <p:cNvPr id="11" name="TextBox 10" descr="Στοιχεία ομιλητή: Ιωάννα Ζορμπά, Πανεπιστήμιο Θεσσαλίας - Βιβλιοθήκη &amp; Κέντρο Πληροφόρησης">
            <a:extLst>
              <a:ext uri="{FF2B5EF4-FFF2-40B4-BE49-F238E27FC236}">
                <a16:creationId xmlns:a16="http://schemas.microsoft.com/office/drawing/2014/main" id="{8C839480-B43E-4070-89F0-4F51B1375D45}"/>
              </a:ext>
            </a:extLst>
          </p:cNvPr>
          <p:cNvSpPr txBox="1"/>
          <p:nvPr/>
        </p:nvSpPr>
        <p:spPr>
          <a:xfrm>
            <a:off x="152400" y="3147596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Ομάδα προσβασιμότητας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AMELib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του Σ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9773F-BE36-4D10-855D-59CBC2AE4DC0}"/>
              </a:ext>
            </a:extLst>
          </p:cNvPr>
          <p:cNvSpPr txBox="1"/>
          <p:nvPr/>
        </p:nvSpPr>
        <p:spPr>
          <a:xfrm>
            <a:off x="155448" y="1509148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 err="1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AMELib</a:t>
            </a:r>
            <a:r>
              <a:rPr lang="el-GR" sz="2000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l-GR" sz="2000" dirty="0" err="1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Πολυτροπική</a:t>
            </a:r>
            <a:r>
              <a:rPr lang="el-GR" sz="2000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Ηλεκτρονική Βιβλιοθήκη | </a:t>
            </a:r>
            <a:endParaRPr lang="en-US" sz="2000" dirty="0">
              <a:solidFill>
                <a:srgbClr val="0D94C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2000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Συλλογή με Προσβάσιμα Βιβλία (seab.gr) |</a:t>
            </a:r>
            <a:r>
              <a:rPr lang="en-US" sz="2000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dirty="0">
                <a:solidFill>
                  <a:srgbClr val="0D94C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amelib.seab.gr</a:t>
            </a:r>
            <a:endParaRPr lang="el-GR" sz="2000" dirty="0">
              <a:solidFill>
                <a:srgbClr val="0D94C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Εικόνα 12" descr="Λογότυπο-logo του Συνδέσμου Ελληνικών Ακαδημαϊκών Βιβλιοθηκών HEAL-LINK">
            <a:extLst>
              <a:ext uri="{FF2B5EF4-FFF2-40B4-BE49-F238E27FC236}">
                <a16:creationId xmlns:a16="http://schemas.microsoft.com/office/drawing/2014/main" id="{BCD77F79-BC77-43D1-9D10-57C1C710E27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02021"/>
            <a:ext cx="1990725" cy="645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9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latin typeface="Tahoma" panose="020B0604030504040204" pitchFamily="34" charset="0"/>
              </a:rPr>
            </a:br>
            <a:br>
              <a:rPr lang="en-US" dirty="0">
                <a:latin typeface="Tahoma" panose="020B0604030504040204" pitchFamily="34" charset="0"/>
              </a:rPr>
            </a:br>
            <a:br>
              <a:rPr lang="fr-FR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en-US" sz="2400" dirty="0">
                <a:latin typeface="Tahoma" panose="020B0604030504040204" pitchFamily="34" charset="0"/>
              </a:rPr>
              <a:t>Daisy: </a:t>
            </a:r>
            <a:r>
              <a:rPr lang="fr-FR" sz="2400" dirty="0">
                <a:latin typeface="Tahoma" panose="020B0604030504040204" pitchFamily="34" charset="0"/>
              </a:rPr>
              <a:t>Digital Accessible Information System </a:t>
            </a:r>
            <a:endParaRPr lang="en-US" sz="2400" b="1" dirty="0">
              <a:latin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Tahoma" panose="020B0604030504040204" pitchFamily="34" charset="0"/>
              </a:rPr>
              <a:t>T</a:t>
            </a:r>
            <a:r>
              <a:rPr lang="el-GR" sz="1100" dirty="0" err="1">
                <a:effectLst/>
                <a:latin typeface="Tahoma" panose="020B0604030504040204" pitchFamily="34" charset="0"/>
              </a:rPr>
              <a:t>εχνικό</a:t>
            </a:r>
            <a:r>
              <a:rPr lang="el-GR" sz="1100" dirty="0">
                <a:effectLst/>
                <a:latin typeface="Tahoma" panose="020B0604030504040204" pitchFamily="34" charset="0"/>
              </a:rPr>
              <a:t> πρότυπο για ψηφιακά ηχητικά βιβλία, περιοδικά και ηλεκτρονικά κείμενα. </a:t>
            </a:r>
            <a:r>
              <a:rPr lang="en-US" sz="1100" dirty="0">
                <a:latin typeface="Tahoma" panose="020B0604030504040204" pitchFamily="34" charset="0"/>
              </a:rPr>
              <a:t>Y</a:t>
            </a:r>
            <a:r>
              <a:rPr lang="el-GR" sz="1100" dirty="0" err="1">
                <a:effectLst/>
                <a:latin typeface="Tahoma" panose="020B0604030504040204" pitchFamily="34" charset="0"/>
              </a:rPr>
              <a:t>ποκατάστατο</a:t>
            </a:r>
            <a:r>
              <a:rPr lang="el-GR" sz="1100" dirty="0">
                <a:effectLst/>
                <a:latin typeface="Tahoma" panose="020B0604030504040204" pitchFamily="34" charset="0"/>
              </a:rPr>
              <a:t> ήχου για κάθε έντυπο υλικό για χρήση από </a:t>
            </a:r>
            <a:r>
              <a:rPr lang="el-GR" sz="1100" dirty="0" err="1">
                <a:effectLst/>
                <a:latin typeface="Tahoma" panose="020B0604030504040204" pitchFamily="34" charset="0"/>
              </a:rPr>
              <a:t>εντυποανάπηρους</a:t>
            </a:r>
            <a:r>
              <a:rPr lang="el-GR" sz="1100" dirty="0">
                <a:effectLst/>
                <a:latin typeface="Tahoma" panose="020B0604030504040204" pitchFamily="34" charset="0"/>
              </a:rPr>
              <a:t> χρήστες. Με βάση το </a:t>
            </a:r>
            <a:r>
              <a:rPr lang="el-GR" sz="1100" dirty="0" err="1">
                <a:effectLst/>
                <a:latin typeface="Tahoma" panose="020B0604030504040204" pitchFamily="34" charset="0"/>
              </a:rPr>
              <a:t>μορφότυπο</a:t>
            </a:r>
            <a:r>
              <a:rPr lang="el-GR" sz="1100" dirty="0">
                <a:effectLst/>
                <a:latin typeface="Tahoma" panose="020B0604030504040204" pitchFamily="34" charset="0"/>
              </a:rPr>
              <a:t> </a:t>
            </a:r>
            <a:r>
              <a:rPr lang="en-US" sz="1100" dirty="0">
                <a:effectLst/>
                <a:latin typeface="Tahoma" panose="020B0604030504040204" pitchFamily="34" charset="0"/>
              </a:rPr>
              <a:t>MP</a:t>
            </a:r>
            <a:r>
              <a:rPr lang="el-GR" sz="1100" dirty="0">
                <a:effectLst/>
                <a:latin typeface="Tahoma" panose="020B0604030504040204" pitchFamily="34" charset="0"/>
              </a:rPr>
              <a:t>3 και </a:t>
            </a:r>
            <a:r>
              <a:rPr lang="en-US" sz="1100" dirty="0">
                <a:effectLst/>
                <a:latin typeface="Tahoma" panose="020B0604030504040204" pitchFamily="34" charset="0"/>
              </a:rPr>
              <a:t>XML</a:t>
            </a:r>
            <a:r>
              <a:rPr lang="el-GR" sz="1100" dirty="0">
                <a:effectLst/>
                <a:latin typeface="Tahoma" panose="020B0604030504040204" pitchFamily="34" charset="0"/>
              </a:rPr>
              <a:t>, το αρχείο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</a:t>
            </a:r>
            <a:r>
              <a:rPr lang="el-GR" sz="1100" dirty="0">
                <a:effectLst/>
                <a:latin typeface="Tahoma" panose="020B0604030504040204" pitchFamily="34" charset="0"/>
              </a:rPr>
              <a:t> επιχειρεί να προσφέρει την ίδια ευελιξία στην εμπειρία ανάγνωσης με το έντυπο βιβλίο</a:t>
            </a:r>
            <a:r>
              <a:rPr lang="en-US" sz="1100" dirty="0">
                <a:effectLst/>
                <a:latin typeface="Tahoma" panose="020B0604030504040204" pitchFamily="34" charset="0"/>
              </a:rPr>
              <a:t>. </a:t>
            </a:r>
            <a:r>
              <a:rPr lang="el-GR" sz="1100" dirty="0">
                <a:effectLst/>
                <a:latin typeface="Tahoma" panose="020B0604030504040204" pitchFamily="34" charset="0"/>
              </a:rPr>
              <a:t>Οι χρήστες μπορούν να διαβάσουν ή να παραλείψουν υποσημειώσεις να πραγματοποιήσουν αναζήτηση, να τοποθετήσουν σελιδοδείκτες, να </a:t>
            </a:r>
            <a:r>
              <a:rPr lang="el-GR" sz="1100" dirty="0" err="1">
                <a:effectLst/>
                <a:latin typeface="Tahoma" panose="020B0604030504040204" pitchFamily="34" charset="0"/>
              </a:rPr>
              <a:t>πλοηγηθούν</a:t>
            </a:r>
            <a:r>
              <a:rPr lang="el-GR" sz="1100" dirty="0">
                <a:effectLst/>
                <a:latin typeface="Tahoma" panose="020B0604030504040204" pitchFamily="34" charset="0"/>
              </a:rPr>
              <a:t> με ακρίβεια ανά γραμμή και να ρυθμίσουν την ταχύτητα ομιλίας. Το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 book </a:t>
            </a:r>
            <a:r>
              <a:rPr lang="el-GR" sz="1100" dirty="0">
                <a:effectLst/>
                <a:latin typeface="Tahoma" panose="020B0604030504040204" pitchFamily="34" charset="0"/>
              </a:rPr>
              <a:t>παρέχει επίσης τη δυνατότητα ανάγνωσης πινάκων, φωτογραφιών, βιβλιογραφικών παραπομπών και πρόσθετων πληροφοριών.</a:t>
            </a:r>
            <a:endParaRPr lang="en-US" sz="1100" dirty="0">
              <a:effectLst/>
              <a:latin typeface="Tahoma" panose="020B060403050404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dirty="0">
                <a:latin typeface="Tahoma" panose="020B0604030504040204" pitchFamily="34" charset="0"/>
              </a:rPr>
              <a:t>Το </a:t>
            </a:r>
            <a:r>
              <a:rPr lang="en-US" sz="1100" dirty="0">
                <a:latin typeface="Tahoma" panose="020B0604030504040204" pitchFamily="34" charset="0"/>
              </a:rPr>
              <a:t>DAISY book</a:t>
            </a:r>
            <a:r>
              <a:rPr lang="el-GR" sz="1100" dirty="0">
                <a:latin typeface="Tahoma" panose="020B0604030504040204" pitchFamily="34" charset="0"/>
              </a:rPr>
              <a:t> μπορεί να είναι βιβλίο, περιοδικό, εφημερίδα, ηλεκτρονικό κείμενο ή συγχρονισμένη παρουσίαση κειμένου και ήχου. </a:t>
            </a:r>
            <a:endParaRPr lang="en-US" sz="1100" dirty="0">
              <a:latin typeface="Tahoma" panose="020B060403050404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dirty="0">
                <a:effectLst/>
                <a:latin typeface="Tahoma" panose="020B0604030504040204" pitchFamily="34" charset="0"/>
              </a:rPr>
              <a:t>Στο πρότυπο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</a:t>
            </a:r>
            <a:r>
              <a:rPr lang="el-GR" sz="1100" dirty="0">
                <a:effectLst/>
                <a:latin typeface="Tahoma" panose="020B0604030504040204" pitchFamily="34" charset="0"/>
              </a:rPr>
              <a:t>, η πλοήγηση είναι δυνατή μέσω μιας διαδοχικής και ιεραρχικής δομής από την οποία αποτελείται το </a:t>
            </a:r>
            <a:r>
              <a:rPr lang="en-US" sz="1100" dirty="0">
                <a:effectLst/>
                <a:latin typeface="Tahoma" panose="020B0604030504040204" pitchFamily="34" charset="0"/>
              </a:rPr>
              <a:t>markup</a:t>
            </a:r>
            <a:r>
              <a:rPr lang="el-GR" sz="1100" dirty="0">
                <a:effectLst/>
                <a:latin typeface="Tahoma" panose="020B0604030504040204" pitchFamily="34" charset="0"/>
              </a:rPr>
              <a:t> κείμενο και ο συγχρονισμένος ήχος. Η αρχική προδιαγραφή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</a:t>
            </a:r>
            <a:r>
              <a:rPr lang="el-GR" sz="1100" dirty="0">
                <a:effectLst/>
                <a:latin typeface="Tahoma" panose="020B0604030504040204" pitchFamily="34" charset="0"/>
              </a:rPr>
              <a:t> 2 (1998) βασίστηκε σε </a:t>
            </a:r>
            <a:r>
              <a:rPr lang="en-US" sz="1100" dirty="0">
                <a:effectLst/>
                <a:latin typeface="Tahoma" panose="020B0604030504040204" pitchFamily="34" charset="0"/>
              </a:rPr>
              <a:t>HTML</a:t>
            </a:r>
            <a:r>
              <a:rPr lang="el-GR" sz="1100" dirty="0">
                <a:effectLst/>
                <a:latin typeface="Tahoma" panose="020B0604030504040204" pitchFamily="34" charset="0"/>
              </a:rPr>
              <a:t> και </a:t>
            </a:r>
            <a:r>
              <a:rPr lang="en-US" sz="1100" dirty="0">
                <a:effectLst/>
                <a:latin typeface="Tahoma" panose="020B0604030504040204" pitchFamily="34" charset="0"/>
              </a:rPr>
              <a:t>SMIL</a:t>
            </a:r>
            <a:r>
              <a:rPr lang="el-GR" sz="1100" dirty="0">
                <a:effectLst/>
                <a:latin typeface="Tahoma" panose="020B0604030504040204" pitchFamily="34" charset="0"/>
              </a:rPr>
              <a:t>. Η αναθεώρηση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</a:t>
            </a:r>
            <a:r>
              <a:rPr lang="el-GR" sz="1100" dirty="0">
                <a:effectLst/>
                <a:latin typeface="Tahoma" panose="020B0604030504040204" pitchFamily="34" charset="0"/>
              </a:rPr>
              <a:t> 2.02 (2001) βασίστηκε σε </a:t>
            </a:r>
            <a:r>
              <a:rPr lang="en-US" sz="1100" dirty="0">
                <a:effectLst/>
                <a:latin typeface="Tahoma" panose="020B0604030504040204" pitchFamily="34" charset="0"/>
              </a:rPr>
              <a:t>XHTML</a:t>
            </a:r>
            <a:r>
              <a:rPr lang="el-GR" sz="1100" dirty="0">
                <a:effectLst/>
                <a:latin typeface="Tahoma" panose="020B0604030504040204" pitchFamily="34" charset="0"/>
              </a:rPr>
              <a:t> και </a:t>
            </a:r>
            <a:r>
              <a:rPr lang="en-US" sz="1100" dirty="0">
                <a:effectLst/>
                <a:latin typeface="Tahoma" panose="020B0604030504040204" pitchFamily="34" charset="0"/>
              </a:rPr>
              <a:t>SMIL</a:t>
            </a:r>
            <a:r>
              <a:rPr lang="el-GR" sz="1100" dirty="0">
                <a:effectLst/>
                <a:latin typeface="Tahoma" panose="020B0604030504040204" pitchFamily="34" charset="0"/>
              </a:rPr>
              <a:t>. Το </a:t>
            </a:r>
            <a:r>
              <a:rPr lang="en-US" sz="1100" dirty="0">
                <a:effectLst/>
                <a:latin typeface="Tahoma" panose="020B0604030504040204" pitchFamily="34" charset="0"/>
              </a:rPr>
              <a:t>DAISY</a:t>
            </a:r>
            <a:r>
              <a:rPr lang="el-GR" sz="1100" dirty="0">
                <a:effectLst/>
                <a:latin typeface="Tahoma" panose="020B0604030504040204" pitchFamily="34" charset="0"/>
              </a:rPr>
              <a:t> 3 (2005) βασίζεται σε </a:t>
            </a:r>
            <a:r>
              <a:rPr lang="en-US" sz="1100" dirty="0">
                <a:effectLst/>
                <a:latin typeface="Tahoma" panose="020B0604030504040204" pitchFamily="34" charset="0"/>
              </a:rPr>
              <a:t>XML</a:t>
            </a:r>
            <a:r>
              <a:rPr lang="el-GR" sz="1100" dirty="0">
                <a:effectLst/>
                <a:latin typeface="Tahoma" panose="020B0604030504040204" pitchFamily="34" charset="0"/>
              </a:rPr>
              <a:t> και τυποποιείται ως </a:t>
            </a:r>
            <a:r>
              <a:rPr lang="en-US" sz="1100" dirty="0">
                <a:effectLst/>
                <a:latin typeface="Tahoma" panose="020B0604030504040204" pitchFamily="34" charset="0"/>
              </a:rPr>
              <a:t>ANSI</a:t>
            </a:r>
            <a:r>
              <a:rPr lang="el-GR" sz="1100" dirty="0">
                <a:effectLst/>
                <a:latin typeface="Tahoma" panose="020B0604030504040204" pitchFamily="34" charset="0"/>
              </a:rPr>
              <a:t> / </a:t>
            </a:r>
            <a:r>
              <a:rPr lang="en-US" sz="1100" dirty="0">
                <a:effectLst/>
                <a:latin typeface="Tahoma" panose="020B0604030504040204" pitchFamily="34" charset="0"/>
              </a:rPr>
              <a:t>NISO Z</a:t>
            </a:r>
            <a:r>
              <a:rPr lang="el-GR" sz="1100" dirty="0">
                <a:effectLst/>
                <a:latin typeface="Tahoma" panose="020B0604030504040204" pitchFamily="34" charset="0"/>
              </a:rPr>
              <a:t>39.86-2005.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l-G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0900"/>
            <a:endParaRPr lang="el-GR" sz="2750" dirty="0">
              <a:latin typeface="Tahoma" panose="020B0604030504040204" pitchFamily="34" charset="0"/>
            </a:endParaRPr>
          </a:p>
          <a:p>
            <a:pPr marL="508000" indent="0">
              <a:buNone/>
            </a:pPr>
            <a:endParaRPr lang="en-US" sz="275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750" dirty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1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fr-FR" sz="1400" b="0" i="0" dirty="0">
                <a:effectLst/>
              </a:rPr>
            </a:br>
            <a:r>
              <a:rPr lang="en-US" sz="2700" dirty="0"/>
              <a:t>Daisy Consortium / Save as Daisy 			1/2</a:t>
            </a:r>
            <a:endParaRPr lang="en-US" sz="1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734990"/>
          </a:xfrm>
        </p:spPr>
        <p:txBody>
          <a:bodyPr wrap="square" anchor="t">
            <a:normAutofit lnSpcReduction="10000"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</a:rPr>
              <a:t>1996</a:t>
            </a:r>
            <a:r>
              <a:rPr lang="en-US" sz="1100" dirty="0"/>
              <a:t>. </a:t>
            </a:r>
            <a:r>
              <a:rPr lang="el-GR" sz="1100" dirty="0"/>
              <a:t>Ίδρυση </a:t>
            </a:r>
            <a:r>
              <a:rPr lang="en-US" sz="1100" dirty="0"/>
              <a:t>Daisy Consortium. </a:t>
            </a:r>
            <a:r>
              <a:rPr lang="el-GR" sz="1100" dirty="0"/>
              <a:t>Κοινοπραξία διεθνών οργανισμών για την ανάπτυξη δίκαιης πρόσβασης στην πληροφορία για άτομα με προβλήματα όρασης.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dirty="0">
                <a:effectLst/>
              </a:rPr>
              <a:t>2007</a:t>
            </a:r>
            <a:r>
              <a:rPr lang="en-US" sz="1100" dirty="0">
                <a:effectLst/>
              </a:rPr>
              <a:t>.</a:t>
            </a:r>
            <a:r>
              <a:rPr lang="el-GR" sz="1100" dirty="0">
                <a:effectLst/>
              </a:rPr>
              <a:t> </a:t>
            </a:r>
            <a:r>
              <a:rPr lang="en-US" sz="1100" dirty="0">
                <a:effectLst/>
              </a:rPr>
              <a:t>E</a:t>
            </a:r>
            <a:r>
              <a:rPr lang="el-GR" sz="1100" dirty="0" err="1">
                <a:effectLst/>
              </a:rPr>
              <a:t>φαρμογή</a:t>
            </a:r>
            <a:r>
              <a:rPr lang="el-GR" sz="1100" dirty="0">
                <a:effectLst/>
              </a:rPr>
              <a:t> </a:t>
            </a:r>
            <a:r>
              <a:rPr lang="en-US" sz="1100" dirty="0"/>
              <a:t>Save as Daisy</a:t>
            </a:r>
            <a:r>
              <a:rPr lang="el-GR" sz="1100" dirty="0"/>
              <a:t>. Δωρεάν </a:t>
            </a:r>
            <a:r>
              <a:rPr lang="en-US" sz="1100" dirty="0"/>
              <a:t>add-in </a:t>
            </a:r>
            <a:r>
              <a:rPr lang="el-GR" sz="1100" dirty="0"/>
              <a:t>για το </a:t>
            </a:r>
            <a:r>
              <a:rPr lang="en-US" sz="1100" dirty="0"/>
              <a:t>Microsoft Word. </a:t>
            </a:r>
            <a:r>
              <a:rPr lang="el-GR" sz="1100" dirty="0"/>
              <a:t>Βασίζεται στην ισχυρή μηχανή μετατροπής του DAISY </a:t>
            </a:r>
            <a:r>
              <a:rPr lang="el-GR" sz="1100" dirty="0" err="1"/>
              <a:t>Pipeline</a:t>
            </a:r>
            <a:r>
              <a:rPr lang="en-US" sz="1100" dirty="0"/>
              <a:t>. </a:t>
            </a:r>
            <a:r>
              <a:rPr lang="el-GR" sz="1100" dirty="0"/>
              <a:t>Ανοικτού κώδικα, εύχρηστο εργαλείο παραγωγής βασισμένο στο </a:t>
            </a:r>
            <a:r>
              <a:rPr lang="en-US" sz="1100" dirty="0"/>
              <a:t>MS Word </a:t>
            </a:r>
            <a:r>
              <a:rPr lang="el-GR" sz="1100" dirty="0"/>
              <a:t>που επιτρέπει την παραγωγή προσβάσιμων εκδόσεων. 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dirty="0"/>
              <a:t>Αναπτύχθηκε αρχικά από τη </a:t>
            </a:r>
            <a:r>
              <a:rPr lang="en-US" sz="1100" dirty="0"/>
              <a:t>Microsoft </a:t>
            </a:r>
            <a:r>
              <a:rPr lang="el-GR" sz="1100" dirty="0"/>
              <a:t>και πέρασε στο </a:t>
            </a:r>
            <a:r>
              <a:rPr lang="en-US" sz="1100" dirty="0"/>
              <a:t>Daisy Consortium. </a:t>
            </a:r>
            <a:r>
              <a:rPr lang="el-GR" sz="1100" dirty="0"/>
              <a:t>Βασίζεται στη μηχανή μετατροπής </a:t>
            </a:r>
            <a:r>
              <a:rPr lang="en-US" sz="1100" dirty="0"/>
              <a:t>Daisy Pipeline</a:t>
            </a:r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hlinkClick r:id="rId3"/>
              </a:rPr>
              <a:t>Save As DAISY—MS Word Add-In - The DAISY Consortium</a:t>
            </a:r>
            <a:endParaRPr lang="en-US" sz="1100" dirty="0"/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100" dirty="0"/>
              <a:t>Οδηγίες για την παραγωγή </a:t>
            </a:r>
            <a:r>
              <a:rPr lang="en-US" sz="1100" dirty="0"/>
              <a:t>daisy book </a:t>
            </a:r>
            <a:r>
              <a:rPr lang="el-GR" sz="1100" dirty="0"/>
              <a:t>από αρχείο κειμένου </a:t>
            </a:r>
            <a:r>
              <a:rPr lang="en-US" sz="1100" dirty="0"/>
              <a:t>docx/ </a:t>
            </a:r>
            <a:r>
              <a:rPr lang="el-GR" sz="1100" dirty="0"/>
              <a:t>Ομάδα </a:t>
            </a:r>
            <a:r>
              <a:rPr lang="el-GR" sz="1100" dirty="0" err="1"/>
              <a:t>προσβασιμότης</a:t>
            </a:r>
            <a:r>
              <a:rPr lang="el-GR" sz="1100" dirty="0"/>
              <a:t> </a:t>
            </a:r>
            <a:r>
              <a:rPr lang="en-US" sz="1100" dirty="0" err="1"/>
              <a:t>AMELib</a:t>
            </a:r>
            <a:r>
              <a:rPr lang="en-US" sz="1100" dirty="0"/>
              <a:t>/ </a:t>
            </a:r>
            <a:r>
              <a:rPr lang="el-GR" sz="1100" dirty="0"/>
              <a:t>Σ.Ε.Α.Β.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1100" dirty="0" err="1">
                <a:hlinkClick r:id="rId4"/>
              </a:rPr>
              <a:t>AMELib</a:t>
            </a:r>
            <a:r>
              <a:rPr lang="fr-FR" sz="1100" dirty="0">
                <a:hlinkClick r:id="rId4"/>
              </a:rPr>
              <a:t>: </a:t>
            </a:r>
            <a:r>
              <a:rPr lang="el-GR" sz="1100" dirty="0">
                <a:hlinkClick r:id="rId4"/>
              </a:rPr>
              <a:t>εκπαιδευτικό υλικό | </a:t>
            </a:r>
            <a:r>
              <a:rPr lang="fr-FR" sz="1100" dirty="0" err="1">
                <a:hlinkClick r:id="rId4"/>
              </a:rPr>
              <a:t>AMELib</a:t>
            </a:r>
            <a:r>
              <a:rPr lang="fr-FR" sz="1100" dirty="0">
                <a:hlinkClick r:id="rId4"/>
              </a:rPr>
              <a:t> - </a:t>
            </a:r>
            <a:r>
              <a:rPr lang="el-GR" sz="1100" dirty="0" err="1">
                <a:hlinkClick r:id="rId4"/>
              </a:rPr>
              <a:t>Πολυτροπική</a:t>
            </a:r>
            <a:r>
              <a:rPr lang="el-GR" sz="1100" dirty="0">
                <a:hlinkClick r:id="rId4"/>
              </a:rPr>
              <a:t> Ηλεκτρονική Βιβλιοθήκη (</a:t>
            </a:r>
            <a:r>
              <a:rPr lang="fr-FR" sz="1100" dirty="0">
                <a:hlinkClick r:id="rId4"/>
              </a:rPr>
              <a:t>seab.gr)</a:t>
            </a:r>
            <a:endParaRPr lang="en-US" sz="1600" dirty="0"/>
          </a:p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l-GR" sz="1100" dirty="0"/>
          </a:p>
          <a:p>
            <a:pPr marL="508000" indent="0">
              <a:lnSpc>
                <a:spcPct val="90000"/>
              </a:lnSpc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/>
              <a:t>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F403528-8F56-E8B1-536A-E255AC296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53" y="1200150"/>
            <a:ext cx="2616493" cy="3398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6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fr-FR" sz="1400" b="0" i="0" dirty="0">
                <a:effectLst/>
              </a:rPr>
            </a:br>
            <a:r>
              <a:rPr lang="en-US" sz="2700" dirty="0"/>
              <a:t>Daisy Consortium / Save as Daisy 			2/2</a:t>
            </a:r>
            <a:endParaRPr lang="en-US" sz="1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 wrap="square" anchor="t">
            <a:normAutofit/>
          </a:bodyPr>
          <a:lstStyle/>
          <a:p>
            <a:pPr mar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l-GR" sz="1100" dirty="0"/>
          </a:p>
          <a:p>
            <a:pPr marL="508000" indent="0">
              <a:lnSpc>
                <a:spcPct val="90000"/>
              </a:lnSpc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/>
              <a:t> 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6B99C29A-05A8-7A4D-3ACA-E85F97F33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29206"/>
              </p:ext>
            </p:extLst>
          </p:nvPr>
        </p:nvGraphicFramePr>
        <p:xfrm>
          <a:off x="3581400" y="1200151"/>
          <a:ext cx="4982423" cy="3796977"/>
        </p:xfrm>
        <a:graphic>
          <a:graphicData uri="http://schemas.openxmlformats.org/drawingml/2006/table">
            <a:tbl>
              <a:tblPr firstRow="1" firstCol="1" bandRow="1"/>
              <a:tblGrid>
                <a:gridCol w="1485277">
                  <a:extLst>
                    <a:ext uri="{9D8B030D-6E8A-4147-A177-3AD203B41FA5}">
                      <a16:colId xmlns:a16="http://schemas.microsoft.com/office/drawing/2014/main" val="2470303830"/>
                    </a:ext>
                  </a:extLst>
                </a:gridCol>
                <a:gridCol w="3497146">
                  <a:extLst>
                    <a:ext uri="{9D8B030D-6E8A-4147-A177-3AD203B41FA5}">
                      <a16:colId xmlns:a16="http://schemas.microsoft.com/office/drawing/2014/main" val="3119912546"/>
                    </a:ext>
                  </a:extLst>
                </a:gridCol>
              </a:tblGrid>
              <a:tr h="27329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Accessibility ribbon item 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949561"/>
                  </a:ext>
                </a:extLst>
              </a:tr>
              <a:tr h="34616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SaveAsDAISY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This button provides access to the Save As DAISY menu.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DAISY XML (from Single docx):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sub menu will translate a Word document format to the “DAISY XML” format.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DAISY (from Single docx):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sub menu will show a further sub menu providing for Text to Speech Translation which will translate a Word document to a full “DAISY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DTBook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DAISY XML (from Multiple docx):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sub menu will translate a group of documents into a single “DAISY XML” format.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feature is experimental and should be used with caution.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DAISY (from Multiple docx):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sub menu will show a further sub menu providing for Text to Speech Translation which will translate a group of documents to a full “DAISY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DTBook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feature is experimental and should be used with caution.</a:t>
                      </a:r>
                      <a:endParaRPr lang="el-G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97744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85EDCC-C0D3-DD57-294F-316DB9BB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1" y="1246163"/>
            <a:ext cx="2722115" cy="24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400" dirty="0"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b="0" i="0" dirty="0">
                <a:effectLst/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dirty="0">
                <a:latin typeface="Tahoma" panose="020B0604030504040204" pitchFamily="34" charset="0"/>
              </a:rPr>
              <a:t>Daisy books </a:t>
            </a:r>
            <a:endParaRPr lang="en-US" sz="1400" b="1" dirty="0">
              <a:latin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66F824-AA1C-76E6-1BBC-F07B056F99B0}"/>
              </a:ext>
            </a:extLst>
          </p:cNvPr>
          <p:cNvSpPr txBox="1">
            <a:spLocks/>
          </p:cNvSpPr>
          <p:nvPr/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0900" marR="0" lvl="0" indent="-342900" defTabSz="914400" latinLnBrk="0">
              <a:lnSpc>
                <a:spcPct val="90000"/>
              </a:lnSpc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Μπ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ορεί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να α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κουστούν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σε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α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υτόνομες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συσκευές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αναπαρα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γωγής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daisy, από υπ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ολογιστές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π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ου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χρησιμο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ποιούν λογισμικό αναπαραγωγής daisy, σε κινητά τηλέφωνα και σε συσκευές αναπαραγωγής MP3 (με περιορισμένη πλοήγηση). Tα βιβ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λί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α DAISY μπορούν να διανεμηθούν σε CD/DVD, κάρτα μνήμης ή μέσω του Διαδικτύου.</a:t>
            </a:r>
          </a:p>
          <a:p>
            <a:pPr marL="850900" marR="0" lvl="0" indent="-342900" defTabSz="914400" latinLnBrk="0">
              <a:lnSpc>
                <a:spcPct val="90000"/>
              </a:lnSpc>
              <a:buClr>
                <a:srgbClr val="0D94CF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l-GR" sz="1800" kern="0" dirty="0">
                <a:latin typeface="Atkinson Hyperlegible" pitchFamily="2" charset="0"/>
              </a:rPr>
              <a:t>Μ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π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ορεί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να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δι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αβαστ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ούν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με τη χρήση συσκευής braille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(refreshable braille display) ή λογισμικού ανάγνωσης οθόνης, να εκτυπωθεί ως βιβλίο Braille σε χαρτί, να μετατραπ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ούν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σε ομιλούν βιβλίο με τη χρήση συνθετικής φωνής ή α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νθρώ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πινης αφήγησης και επίσης να εκτυπωθ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ούν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σε χαρτί ως βιβλίο large print. </a:t>
            </a:r>
            <a:r>
              <a:rPr lang="el-GR" sz="1800" kern="0" dirty="0">
                <a:latin typeface="Atkinson Hyperlegible" pitchFamily="2" charset="0"/>
              </a:rPr>
              <a:t>Τέλος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, μπ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ορεί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να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δι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αβαστ</a:t>
            </a:r>
            <a:r>
              <a:rPr kumimoji="0" lang="el-GR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ούν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tkinson Hyperlegible" pitchFamily="2" charset="0"/>
              </a:rPr>
              <a:t> ως κείμενο large print σε οθόνη υπολογιστή</a:t>
            </a:r>
            <a:r>
              <a:rPr lang="en-US" sz="1800" kern="0" dirty="0">
                <a:latin typeface="Atkinson Hyperlegible" pitchFamily="2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8DAEB-61EE-FCE9-D715-75921ADC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Software Players</a:t>
            </a:r>
            <a:br>
              <a:rPr lang="el-GR" sz="3100"/>
            </a:br>
            <a:endParaRPr lang="el-GR" sz="3100"/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517B7358-653F-8D42-EBB9-B1A34E3F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838324"/>
            <a:ext cx="3163887" cy="1466851"/>
          </a:xfrm>
        </p:spPr>
        <p:txBody>
          <a:bodyPr wrap="square" anchor="b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Amis / Daisy Consortium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Easy Reader / Dolphin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 err="1"/>
              <a:t>FSReader</a:t>
            </a:r>
            <a:r>
              <a:rPr lang="en-US" sz="1400" dirty="0"/>
              <a:t> / Jaws</a:t>
            </a:r>
            <a:r>
              <a:rPr lang="el-GR" sz="1400" dirty="0"/>
              <a:t>, </a:t>
            </a:r>
            <a:r>
              <a:rPr lang="en-US" sz="1400" dirty="0"/>
              <a:t>Magic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 err="1"/>
              <a:t>DDReader</a:t>
            </a:r>
            <a:r>
              <a:rPr lang="en-US" sz="1400" dirty="0"/>
              <a:t>+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 err="1"/>
              <a:t>Kibo</a:t>
            </a:r>
            <a:r>
              <a:rPr lang="en-US" sz="1400" dirty="0"/>
              <a:t> Reader Android App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Simply Reading Android App</a:t>
            </a:r>
            <a:endParaRPr lang="el-GR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Voice Dream Reader/ iOS Apple devices</a:t>
            </a:r>
            <a:endParaRPr lang="el-GR" sz="1400" dirty="0"/>
          </a:p>
          <a:p>
            <a:pPr>
              <a:lnSpc>
                <a:spcPct val="90000"/>
              </a:lnSpc>
            </a:pPr>
            <a:endParaRPr lang="el-GR" sz="11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E7B1728-6159-030C-D07A-DEE535BC9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3" y="1481267"/>
            <a:ext cx="1828800" cy="1828800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EF934598-8ED2-2E23-30F6-5FFDBA8F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2362201"/>
            <a:ext cx="2286000" cy="62865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75D8263-5CA9-BD9A-BC49-B90F5FBB6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34" y="62165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B8DAEB-61EE-FCE9-D715-75921ADC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/>
              <a:t>hARDWARE</a:t>
            </a:r>
            <a:r>
              <a:rPr lang="en-US" sz="3100" dirty="0"/>
              <a:t> Players</a:t>
            </a:r>
            <a:br>
              <a:rPr lang="el-GR" sz="3100" dirty="0"/>
            </a:br>
            <a:endParaRPr lang="el-GR" sz="3100" dirty="0"/>
          </a:p>
        </p:txBody>
      </p:sp>
      <p:sp>
        <p:nvSpPr>
          <p:cNvPr id="15" name="Θέση κειμένου 3">
            <a:extLst>
              <a:ext uri="{FF2B5EF4-FFF2-40B4-BE49-F238E27FC236}">
                <a16:creationId xmlns:a16="http://schemas.microsoft.com/office/drawing/2014/main" id="{517B7358-653F-8D42-EBB9-B1A34E3F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33550"/>
            <a:ext cx="4687887" cy="1125140"/>
          </a:xfrm>
        </p:spPr>
        <p:txBody>
          <a:bodyPr wrap="square" anchor="b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Evo E10 Daisy Player and Recorder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400" dirty="0"/>
              <a:t>Victor Reader Stratus12 M – Daisy and MP3 reader</a:t>
            </a:r>
          </a:p>
          <a:p>
            <a:pPr>
              <a:lnSpc>
                <a:spcPct val="90000"/>
              </a:lnSpc>
            </a:pPr>
            <a:endParaRPr lang="el-GR" sz="1100" dirty="0"/>
          </a:p>
        </p:txBody>
      </p:sp>
      <p:pic>
        <p:nvPicPr>
          <p:cNvPr id="3" name="Θέση περιεχομένου 5" descr="Εικόνα που περιέχει ηλεκτρονικές συσκευές, μαύρο, κινητό τηλέφω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BDDB3B8-22BB-5BAF-AF3E-ADEE7E206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50117"/>
            <a:ext cx="2811409" cy="1876615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E20629E-EA4B-F75E-19D1-6724C7DE3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09" y="417989"/>
            <a:ext cx="227610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fr-FR" sz="1400" b="0" i="0" dirty="0">
                <a:effectLst/>
              </a:rPr>
            </a:br>
            <a:r>
              <a:rPr lang="en-US" sz="1400" dirty="0" err="1"/>
              <a:t>DDReader</a:t>
            </a:r>
            <a:r>
              <a:rPr lang="en-US" sz="1400" dirty="0"/>
              <a:t>+ </a:t>
            </a:r>
            <a:r>
              <a:rPr lang="el-GR" sz="1400" dirty="0"/>
              <a:t>							1/3</a:t>
            </a:r>
            <a:endParaRPr lang="en-US" sz="1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 wrap="square" anchor="t">
            <a:normAutofit fontScale="325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4000" dirty="0"/>
              <a:t>Ανάγνωση ψηφιακού περιεχομένου σε μορφή DAISY 3 σε πλατφόρμες Windows. Διατίθεται δωρεάν στα πορτογαλικά, τα αγγλικά και τα ισπανικά. Δεν υποστηρίζει τα τυποποιημένα βιβλία DAISY 2.02</a:t>
            </a:r>
            <a:endParaRPr lang="en-US" sz="4000" dirty="0"/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4000" dirty="0"/>
              <a:t>Τα βιβλία μόνο με κείμενο DAISY 3 μπορούν να διαβαστούν με οποιαδήποτε συμβατή φωνή μετατροπής κειμένου σε ομιλία που είναι εγκατεστημένη στον υπολογιστή. Τα βιβλία DAISY 3 πλήρους κειμένου και ήχου μπορούν να απολαμβάνονται με συγχρονισμένη επισήμανση κειμένου και αναπαραγωγής ήχου.</a:t>
            </a:r>
            <a:r>
              <a:rPr lang="en-US" sz="4000" dirty="0"/>
              <a:t>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4000" dirty="0"/>
              <a:t>Μπορεί να χρησιμοποιηθεί τόσο στη λειτουργία αυτόματης εκφώνησης όσο και στη σιωπηλή λειτουργία. </a:t>
            </a:r>
            <a:endParaRPr lang="el-GR" sz="2700" dirty="0"/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endParaRPr lang="el-GR" sz="13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/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38F0E53-6C9C-8862-74EF-7D73172D9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3895"/>
            <a:ext cx="4038600" cy="2150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25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br>
              <a:rPr lang="fr-FR" sz="1400" b="0" i="0" dirty="0">
                <a:effectLst/>
              </a:rPr>
            </a:br>
            <a:r>
              <a:rPr lang="en-US" sz="1400" dirty="0" err="1"/>
              <a:t>DDReader</a:t>
            </a:r>
            <a:r>
              <a:rPr lang="en-US" sz="1400" dirty="0"/>
              <a:t>+ </a:t>
            </a:r>
            <a:r>
              <a:rPr lang="el-GR" sz="1400" dirty="0"/>
              <a:t>							2/3</a:t>
            </a:r>
            <a:endParaRPr lang="en-US" sz="1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3321844"/>
          </a:xfrm>
        </p:spPr>
        <p:txBody>
          <a:bodyPr wrap="square" anchor="t">
            <a:normAutofit/>
          </a:bodyPr>
          <a:lstStyle/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l-GR" sz="1400" dirty="0"/>
              <a:t>Απλό σχεδιασμό </a:t>
            </a:r>
            <a:r>
              <a:rPr lang="el-GR" sz="1400" dirty="0" err="1"/>
              <a:t>διεπαφής</a:t>
            </a:r>
            <a:r>
              <a:rPr lang="el-GR" sz="1400" dirty="0"/>
              <a:t> χρήστη.</a:t>
            </a:r>
            <a:endParaRPr lang="en-US" sz="1400" dirty="0"/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l-GR" sz="1400" dirty="0"/>
              <a:t>Διαθέτει εύχρηστο οδηγό χρήσης με εκφώνηση και ευρετήριο. Άνοιγμα με το πάτημα του πλήκτρου </a:t>
            </a:r>
            <a:r>
              <a:rPr lang="en-US" sz="1400" dirty="0"/>
              <a:t>T. </a:t>
            </a:r>
            <a:r>
              <a:rPr lang="el-GR" sz="1400" dirty="0"/>
              <a:t>Λίστα εντολών με το </a:t>
            </a:r>
            <a:r>
              <a:rPr lang="en-US" sz="1400" dirty="0"/>
              <a:t>TAB.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l-GR" sz="1400" dirty="0"/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endParaRPr lang="el-GR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398C31D-1EC4-CED1-8F63-271BD876B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3895"/>
            <a:ext cx="4038600" cy="2150554"/>
          </a:xfrm>
          <a:prstGeom prst="rect">
            <a:avLst/>
          </a:prstGeom>
          <a:noFill/>
        </p:spPr>
      </p:pic>
      <p:pic>
        <p:nvPicPr>
          <p:cNvPr id="7" name="Εικόνα 6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7C0E9850-A91F-81E0-604C-C10899B68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1750"/>
            <a:ext cx="3091167" cy="20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0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_level">
  <a:themeElements>
    <a:clrScheme name="Custom 27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8F83B3EE6F34F8C8CEE2712533BEB" ma:contentTypeVersion="12" ma:contentTypeDescription="Create a new document." ma:contentTypeScope="" ma:versionID="5509f126feda860b9ef6e22c5863cfbe">
  <xsd:schema xmlns:xsd="http://www.w3.org/2001/XMLSchema" xmlns:xs="http://www.w3.org/2001/XMLSchema" xmlns:p="http://schemas.microsoft.com/office/2006/metadata/properties" xmlns:ns2="cca373d1-332c-4216-9e4a-3c49ea854ba0" xmlns:ns3="e7d089c6-2f48-4a7a-80bd-27aef5729c3b" targetNamespace="http://schemas.microsoft.com/office/2006/metadata/properties" ma:root="true" ma:fieldsID="945c59c3fde2dff88e8171d920a690f2" ns2:_="" ns3:_="">
    <xsd:import namespace="cca373d1-332c-4216-9e4a-3c49ea854ba0"/>
    <xsd:import namespace="e7d089c6-2f48-4a7a-80bd-27aef5729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73d1-332c-4216-9e4a-3c49ea85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089c6-2f48-4a7a-80bd-27aef5729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14030D-4548-4FA0-A87C-A3D692D819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373d1-332c-4216-9e4a-3c49ea854ba0"/>
    <ds:schemaRef ds:uri="e7d089c6-2f48-4a7a-80bd-27aef5729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15236-0FD5-4C05-9685-FF9EB70D8373}">
  <ds:schemaRefs>
    <ds:schemaRef ds:uri="cca373d1-332c-4216-9e4a-3c49ea854ba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7d089c6-2f48-4a7a-80bd-27aef5729c3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F0D1AF-67A9-40E6-9F11-470CF4E229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Presentation_level</Template>
  <TotalTime>1697</TotalTime>
  <Words>976</Words>
  <Application>Microsoft Office PowerPoint</Application>
  <PresentationFormat>Προβολή στην οθόνη (16:9)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Arial</vt:lpstr>
      <vt:lpstr>Atkinson Hyperlegible</vt:lpstr>
      <vt:lpstr>Calibri</vt:lpstr>
      <vt:lpstr>Linux Libertine</vt:lpstr>
      <vt:lpstr>Tahoma</vt:lpstr>
      <vt:lpstr>Times New Roman</vt:lpstr>
      <vt:lpstr>Verdana</vt:lpstr>
      <vt:lpstr>Wingdings</vt:lpstr>
      <vt:lpstr>Presentation_level</vt:lpstr>
      <vt:lpstr>Daisy books </vt:lpstr>
      <vt:lpstr>   Daisy: Digital Accessible Information System </vt:lpstr>
      <vt:lpstr>   Daisy Consortium / Save as Daisy    1/2</vt:lpstr>
      <vt:lpstr>   Daisy Consortium / Save as Daisy    2/2</vt:lpstr>
      <vt:lpstr>   Daisy books </vt:lpstr>
      <vt:lpstr>Software Players </vt:lpstr>
      <vt:lpstr>hARDWARE Players </vt:lpstr>
      <vt:lpstr>   DDReader+        1/3</vt:lpstr>
      <vt:lpstr>   DDReader+        2/3</vt:lpstr>
      <vt:lpstr>   DDReader+        3/3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Orme</dc:creator>
  <cp:lastModifiedBy>Προσβασιμότητα Βιβλιοθήκης</cp:lastModifiedBy>
  <cp:revision>928</cp:revision>
  <cp:lastPrinted>2018-04-23T12:10:28Z</cp:lastPrinted>
  <dcterms:created xsi:type="dcterms:W3CDTF">2016-09-30T11:45:11Z</dcterms:created>
  <dcterms:modified xsi:type="dcterms:W3CDTF">2022-11-11T08:23:48Z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  <property fmtid="{D5CDD505-2E9C-101B-9397-08002B2CF9AE}" pid="3" name="ContentTypeId">
    <vt:lpwstr>0x0101009978F83B3EE6F34F8C8CEE2712533BEB</vt:lpwstr>
  </property>
</Properties>
</file>